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56EF002-EEF0-4154-B09E-6D626CD0D483}">
  <a:tblStyle styleId="{556EF002-EEF0-4154-B09E-6D626CD0D483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4" name="Google Shape;24;p4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5" name="Google Shape;25;p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7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4" name="Google Shape;44;p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50" name="Google Shape;50;p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62" name="Google Shape;62;p1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63" name="Google Shape;63;p1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64" name="Google Shape;64;p1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>
    <p:push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0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www.youtube.com/watch?v=v-t1Z5-oPtU" TargetMode="Externa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</a:pPr>
            <a:r>
              <a:rPr b="1" i="0" lang="en-US" sz="1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*  Learning Objective p 144</a:t>
            </a:r>
            <a:br>
              <a:rPr b="1" i="0" lang="en-US" sz="1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54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Stress</a:t>
            </a:r>
            <a:endParaRPr/>
          </a:p>
        </p:txBody>
      </p:sp>
      <p:sp>
        <p:nvSpPr>
          <p:cNvPr id="85" name="Google Shape;85;p13"/>
          <p:cNvSpPr txBox="1"/>
          <p:nvPr>
            <p:ph idx="1" type="body"/>
          </p:nvPr>
        </p:nvSpPr>
        <p:spPr>
          <a:xfrm>
            <a:off x="457200" y="1600200"/>
            <a:ext cx="4114800" cy="35814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Success Criteria: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</a:pPr>
            <a:r>
              <a:rPr b="0" i="0" lang="en-US" sz="4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Stress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</a:pPr>
            <a:r>
              <a:rPr b="0" i="0" lang="en-US" sz="4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Hormones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</a:pPr>
            <a:r>
              <a:rPr b="0" i="0" lang="en-US" sz="4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affects</a:t>
            </a:r>
            <a:endParaRPr/>
          </a:p>
        </p:txBody>
      </p:sp>
      <p:sp>
        <p:nvSpPr>
          <p:cNvPr id="86" name="Google Shape;86;p13"/>
          <p:cNvSpPr txBox="1"/>
          <p:nvPr/>
        </p:nvSpPr>
        <p:spPr>
          <a:xfrm>
            <a:off x="457200" y="5334000"/>
            <a:ext cx="8382000" cy="1292225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Why am I doing this 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b="1" i="0" lang="en-US" sz="40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 all get stressed sometimes</a:t>
            </a:r>
            <a:endParaRPr/>
          </a:p>
        </p:txBody>
      </p:sp>
      <p:pic>
        <p:nvPicPr>
          <p:cNvPr id="87" name="Google Shape;87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19625" y="1646237"/>
            <a:ext cx="4102100" cy="35353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Google Shape;142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074150" cy="6019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304800"/>
            <a:ext cx="8899525" cy="624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4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24"/>
          <p:cNvSpPr txBox="1"/>
          <p:nvPr>
            <p:ph idx="1" type="body"/>
          </p:nvPr>
        </p:nvSpPr>
        <p:spPr>
          <a:xfrm>
            <a:off x="457200" y="1600200"/>
            <a:ext cx="4038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Smhw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c3 laa definitions &amp; GENETICS &amp; STRESS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b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sp>
        <p:nvSpPr>
          <p:cNvPr id="154" name="Google Shape;154;p24"/>
          <p:cNvSpPr txBox="1"/>
          <p:nvPr>
            <p:ph idx="2" type="body"/>
          </p:nvPr>
        </p:nvSpPr>
        <p:spPr>
          <a:xfrm>
            <a:off x="4648200" y="1600200"/>
            <a:ext cx="4038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en-US" sz="28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https://www.youtube.com/watch?v=v-t1Z5-oPtU</a:t>
            </a:r>
            <a:endParaRPr/>
          </a:p>
        </p:txBody>
      </p:sp>
    </p:spTree>
  </p:cSld>
  <p:clrMapOvr>
    <a:masterClrMapping/>
  </p:clrMapOvr>
  <p:transition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</a:pPr>
            <a:r>
              <a:rPr b="1" i="0" lang="en-US" sz="1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*  Learning Objective p 144</a:t>
            </a:r>
            <a:br>
              <a:rPr b="1" i="0" lang="en-US" sz="18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5400" u="sng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Stress</a:t>
            </a:r>
            <a:endParaRPr/>
          </a:p>
        </p:txBody>
      </p:sp>
      <p:sp>
        <p:nvSpPr>
          <p:cNvPr id="160" name="Google Shape;160;p25"/>
          <p:cNvSpPr txBox="1"/>
          <p:nvPr>
            <p:ph idx="1" type="body"/>
          </p:nvPr>
        </p:nvSpPr>
        <p:spPr>
          <a:xfrm>
            <a:off x="457200" y="1600200"/>
            <a:ext cx="4114800" cy="35814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524288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Success Criteria: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</a:pPr>
            <a:r>
              <a:rPr b="0" i="0" lang="en-US" sz="4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Stress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</a:pPr>
            <a:r>
              <a:rPr b="0" i="0" lang="en-US" sz="4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Hormones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</a:pPr>
            <a:r>
              <a:rPr b="0" i="0" lang="en-US" sz="4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affects</a:t>
            </a:r>
            <a:endParaRPr/>
          </a:p>
        </p:txBody>
      </p:sp>
      <p:sp>
        <p:nvSpPr>
          <p:cNvPr id="161" name="Google Shape;161;p25"/>
          <p:cNvSpPr txBox="1"/>
          <p:nvPr/>
        </p:nvSpPr>
        <p:spPr>
          <a:xfrm>
            <a:off x="457200" y="5334000"/>
            <a:ext cx="8382000" cy="1292225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Why am I doing this 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b="1" i="0" lang="en-US" sz="40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 all get stressed sometimes</a:t>
            </a:r>
            <a:endParaRPr/>
          </a:p>
        </p:txBody>
      </p:sp>
      <p:pic>
        <p:nvPicPr>
          <p:cNvPr id="162" name="Google Shape;162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19625" y="1646237"/>
            <a:ext cx="4102100" cy="35353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381000"/>
            <a:ext cx="8509000" cy="464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28575"/>
            <a:ext cx="8712200" cy="629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" name="Google Shape;102;p16"/>
          <p:cNvGraphicFramePr/>
          <p:nvPr/>
        </p:nvGraphicFramePr>
        <p:xfrm>
          <a:off x="304800" y="228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{556EF002-EEF0-4154-B09E-6D626CD0D483}</a:tableStyleId>
              </a:tblPr>
              <a:tblGrid>
                <a:gridCol w="8839200"/>
              </a:tblGrid>
              <a:tr h="12652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5400"/>
                        <a:buFont typeface="Calibri"/>
                        <a:buNone/>
                      </a:pPr>
                      <a:r>
                        <a:rPr b="1" i="0" lang="en-US" sz="5400" u="sng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Stress 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265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Controlling your stress will help….</a:t>
                      </a:r>
                      <a:endParaRPr b="0" i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263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Stress releases this hormone…</a:t>
                      </a:r>
                      <a:endParaRPr b="0" i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265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FIGHT or FLIGHT means…</a:t>
                      </a:r>
                      <a:endParaRPr b="0" i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2652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People can overreact – for example…</a:t>
                      </a:r>
                      <a:endParaRPr b="0" i="0" sz="18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3200"/>
                        <a:buFont typeface="Calibri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03" name="Google Shape;103;p16"/>
          <p:cNvSpPr txBox="1"/>
          <p:nvPr/>
        </p:nvSpPr>
        <p:spPr>
          <a:xfrm>
            <a:off x="1066800" y="1981200"/>
            <a:ext cx="72390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Improve health &amp; wellbeing</a:t>
            </a:r>
            <a:endParaRPr/>
          </a:p>
        </p:txBody>
      </p:sp>
      <p:sp>
        <p:nvSpPr>
          <p:cNvPr id="104" name="Google Shape;104;p16"/>
          <p:cNvSpPr txBox="1"/>
          <p:nvPr/>
        </p:nvSpPr>
        <p:spPr>
          <a:xfrm>
            <a:off x="762000" y="3067050"/>
            <a:ext cx="723900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adrenaline</a:t>
            </a:r>
            <a:endParaRPr/>
          </a:p>
        </p:txBody>
      </p:sp>
      <p:sp>
        <p:nvSpPr>
          <p:cNvPr id="105" name="Google Shape;105;p16"/>
          <p:cNvSpPr txBox="1"/>
          <p:nvPr/>
        </p:nvSpPr>
        <p:spPr>
          <a:xfrm>
            <a:off x="782637" y="4386262"/>
            <a:ext cx="72390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ACT or RUN AWAY</a:t>
            </a:r>
            <a:endParaRPr/>
          </a:p>
        </p:txBody>
      </p:sp>
      <p:sp>
        <p:nvSpPr>
          <p:cNvPr id="106" name="Google Shape;106;p16"/>
          <p:cNvSpPr txBox="1"/>
          <p:nvPr/>
        </p:nvSpPr>
        <p:spPr>
          <a:xfrm>
            <a:off x="727075" y="5802312"/>
            <a:ext cx="72390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ROAD RAGE</a:t>
            </a:r>
            <a:endParaRPr/>
          </a:p>
        </p:txBody>
      </p:sp>
    </p:spTree>
  </p:cSld>
  <p:clrMapOvr>
    <a:masterClrMapping/>
  </p:clrMapOvr>
  <p:transition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061450" cy="640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6" name="Google Shape;116;p18"/>
          <p:cNvGraphicFramePr/>
          <p:nvPr/>
        </p:nvGraphicFramePr>
        <p:xfrm>
          <a:off x="0" y="228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{556EF002-EEF0-4154-B09E-6D626CD0D483}</a:tableStyleId>
              </a:tblPr>
              <a:tblGrid>
                <a:gridCol w="2117725"/>
                <a:gridCol w="1616075"/>
                <a:gridCol w="727075"/>
                <a:gridCol w="720725"/>
                <a:gridCol w="1620825"/>
                <a:gridCol w="1960550"/>
              </a:tblGrid>
              <a:tr h="1189025">
                <a:tc grid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Some stress is good because…</a:t>
                      </a:r>
                      <a:endParaRPr b="0" i="0" sz="11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gridSpan="3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Too much stress is bad because…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</a:tr>
              <a:tr h="498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800"/>
                        <a:buFont typeface="Calibri"/>
                        <a:buNone/>
                      </a:pPr>
                      <a:r>
                        <a:rPr b="0" i="0" lang="en-US" sz="4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STRESS </a:t>
                      </a:r>
                      <a:endParaRPr b="0" i="0" sz="3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800"/>
                        <a:buFont typeface="Calibri"/>
                        <a:buNone/>
                      </a:pPr>
                      <a:r>
                        <a:rPr b="0" i="0" lang="en-US" sz="4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PIES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Physical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Intellectual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Emotional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b="0" i="0" lang="en-US" sz="18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Social</a:t>
                      </a:r>
                      <a:endParaRPr/>
                    </a:p>
                  </a:txBody>
                  <a:tcPr marT="0" marB="0" marR="68575" marL="68575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17" name="Google Shape;117;p18"/>
          <p:cNvSpPr txBox="1"/>
          <p:nvPr/>
        </p:nvSpPr>
        <p:spPr>
          <a:xfrm>
            <a:off x="76200" y="609600"/>
            <a:ext cx="72390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Arial"/>
              <a:buNone/>
            </a:pPr>
            <a:r>
              <a:rPr b="0" i="0" lang="en-US" sz="3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GET STUFF DONE</a:t>
            </a:r>
            <a:endParaRPr/>
          </a:p>
        </p:txBody>
      </p:sp>
      <p:sp>
        <p:nvSpPr>
          <p:cNvPr id="118" name="Google Shape;118;p18"/>
          <p:cNvSpPr txBox="1"/>
          <p:nvPr/>
        </p:nvSpPr>
        <p:spPr>
          <a:xfrm>
            <a:off x="4724400" y="609600"/>
            <a:ext cx="3429000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TOO MUCH , FOR TOO LONG</a:t>
            </a:r>
            <a:endParaRPr/>
          </a:p>
        </p:txBody>
      </p:sp>
      <p:sp>
        <p:nvSpPr>
          <p:cNvPr id="119" name="Google Shape;119;p18"/>
          <p:cNvSpPr txBox="1"/>
          <p:nvPr/>
        </p:nvSpPr>
        <p:spPr>
          <a:xfrm>
            <a:off x="2057400" y="1828800"/>
            <a:ext cx="167640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BODY TENSE</a:t>
            </a:r>
            <a:endParaRPr/>
          </a:p>
        </p:txBody>
      </p:sp>
      <p:sp>
        <p:nvSpPr>
          <p:cNvPr id="120" name="Google Shape;120;p18"/>
          <p:cNvSpPr txBox="1"/>
          <p:nvPr/>
        </p:nvSpPr>
        <p:spPr>
          <a:xfrm>
            <a:off x="3733800" y="1828800"/>
            <a:ext cx="1676400" cy="10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CANT CONCEN-TRATE</a:t>
            </a:r>
            <a:endParaRPr/>
          </a:p>
        </p:txBody>
      </p:sp>
      <p:sp>
        <p:nvSpPr>
          <p:cNvPr id="121" name="Google Shape;121;p18"/>
          <p:cNvSpPr txBox="1"/>
          <p:nvPr/>
        </p:nvSpPr>
        <p:spPr>
          <a:xfrm>
            <a:off x="5410200" y="1820862"/>
            <a:ext cx="1676400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UNHAPPY</a:t>
            </a:r>
            <a:endParaRPr/>
          </a:p>
        </p:txBody>
      </p:sp>
      <p:sp>
        <p:nvSpPr>
          <p:cNvPr id="122" name="Google Shape;122;p18"/>
          <p:cNvSpPr txBox="1"/>
          <p:nvPr/>
        </p:nvSpPr>
        <p:spPr>
          <a:xfrm>
            <a:off x="7086600" y="1820862"/>
            <a:ext cx="1676400" cy="708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LOOSE FRIENDS</a:t>
            </a:r>
            <a:endParaRPr/>
          </a:p>
        </p:txBody>
      </p:sp>
    </p:spTree>
  </p:cSld>
  <p:clrMapOvr>
    <a:masterClrMapping/>
  </p:clrMapOvr>
  <p:transition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462" y="228600"/>
            <a:ext cx="6916737" cy="64055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Google Shape;132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7462"/>
            <a:ext cx="9061450" cy="62309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Google Shape;137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812" y="0"/>
            <a:ext cx="8891587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push/>
  </p:transition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