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83AD53-7B30-48B5-9772-75106D466D72}">
  <a:tblStyle styleId="{EC83AD53-7B30-48B5-9772-75106D466D7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HtDIFA5KhWo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Objective:p 202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Lack of Support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support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Obstacles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784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all need a little help from our friends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712" y="1397000"/>
            <a:ext cx="4152900" cy="37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9916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5562600" y="2890837"/>
            <a:ext cx="2743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937625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6106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493125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" y="152400"/>
            <a:ext cx="9136062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1828800" y="838200"/>
            <a:ext cx="1676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Join in</a:t>
            </a: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3810000" y="838200"/>
            <a:ext cx="16764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 offer</a:t>
            </a: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5630862" y="866775"/>
            <a:ext cx="3513137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Join weight watchers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b="7747" l="-1263" r="1262" t="-834"/>
          <a:stretch/>
        </p:blipFill>
        <p:spPr>
          <a:xfrm>
            <a:off x="152400" y="31750"/>
            <a:ext cx="8763000" cy="659288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/>
        </p:nvSpPr>
        <p:spPr>
          <a:xfrm>
            <a:off x="3124200" y="2514600"/>
            <a:ext cx="48006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Ask Roy to NOT serve pudding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0637"/>
            <a:ext cx="8867775" cy="577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h&amp;sc c3 lac no support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9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 - 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https://www.youtube.com/watch?v=HtDIFA5KhWo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Objective:p 202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Lack of Support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support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Obstacles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</a:t>
            </a:r>
            <a:endParaRPr/>
          </a:p>
        </p:txBody>
      </p:sp>
      <p:sp>
        <p:nvSpPr>
          <p:cNvPr id="198" name="Google Shape;198;p30"/>
          <p:cNvSpPr txBox="1"/>
          <p:nvPr/>
        </p:nvSpPr>
        <p:spPr>
          <a:xfrm>
            <a:off x="457200" y="5334000"/>
            <a:ext cx="8382000" cy="784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all need a little help from our friends</a:t>
            </a:r>
            <a:endParaRPr/>
          </a:p>
        </p:txBody>
      </p:sp>
      <p:pic>
        <p:nvPicPr>
          <p:cNvPr id="199" name="Google Shape;1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712" y="1397000"/>
            <a:ext cx="4152900" cy="37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609600"/>
            <a:ext cx="7483475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9916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95985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17"/>
          <p:cNvGraphicFramePr/>
          <p:nvPr/>
        </p:nvGraphicFramePr>
        <p:xfrm>
          <a:off x="3048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{EC83AD53-7B30-48B5-9772-75106D466D72}</a:tableStyleId>
              </a:tblPr>
              <a:tblGrid>
                <a:gridCol w="4343400"/>
                <a:gridCol w="4343400"/>
              </a:tblGrid>
              <a:tr h="3921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US" sz="2400" u="sng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Lack of support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731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Lack of support leads to people doing what with Health &amp; support plans?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238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problems with no DIET support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</a:tr>
              <a:tr h="104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Surrounded by people who…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Fed by someone who….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Tempted by….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Treated to…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25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solutions to overcome obstacles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hMerge="1"/>
              </a:tr>
              <a:tr h="10477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AutoNum type="arabicPeriod"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people could..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AutoNum type="arabicPeriod"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Hide…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7826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AutoNum type="arabicPeriod"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Instead of eating out you could..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AutoNum type="arabicPeriod"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Pick options that are..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08" name="Google Shape;108;p17"/>
          <p:cNvSpPr txBox="1"/>
          <p:nvPr/>
        </p:nvSpPr>
        <p:spPr>
          <a:xfrm>
            <a:off x="1295400" y="9906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Giving up </a:t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685800" y="25908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Eat takeaways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5257800" y="25908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Giving up 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914400" y="36068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chocolate</a:t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4724400" y="36068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Meals out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785812" y="5321300"/>
            <a:ext cx="32004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Join in diet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4872037" y="5321300"/>
            <a:ext cx="32004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biscuits</a:t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1671637" y="6188075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 bowling</a:t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5105400" y="6110287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healthier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04800"/>
            <a:ext cx="86106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19"/>
          <p:cNvGraphicFramePr/>
          <p:nvPr/>
        </p:nvGraphicFramePr>
        <p:xfrm>
          <a:off x="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{EC83AD53-7B30-48B5-9772-75106D466D72}</a:tableStyleId>
              </a:tblPr>
              <a:tblGrid>
                <a:gridCol w="2362200"/>
                <a:gridCol w="2057400"/>
                <a:gridCol w="1600200"/>
                <a:gridCol w="2819400"/>
              </a:tblGrid>
              <a:tr h="4270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Smoking obstacles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2795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Its harder to give up if other people keep…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people may not want you to quit because..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70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Smoking solutions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6720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AutoNum type="arabicPeriod"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Explain that you…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AutoNum type="arabicPeriod"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 people…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AutoNum type="arabicPeriod"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Try to persuade..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7" name="Google Shape;127;p19"/>
          <p:cNvSpPr txBox="1"/>
          <p:nvPr/>
        </p:nvSpPr>
        <p:spPr>
          <a:xfrm>
            <a:off x="-23812" y="1295400"/>
            <a:ext cx="4495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Offering cigarettes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4876800" y="803275"/>
            <a:ext cx="3962400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Make THEM feel better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2795587" y="2814637"/>
            <a:ext cx="2081212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not OFFER you a fag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128587" y="3490912"/>
            <a:ext cx="2081212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WANT to quit</a:t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6324600" y="3060700"/>
            <a:ext cx="2081212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Others to join you  to quit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558212" cy="213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7" name="Google Shape;137;p20"/>
          <p:cNvGraphicFramePr/>
          <p:nvPr/>
        </p:nvGraphicFramePr>
        <p:xfrm>
          <a:off x="228600" y="26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{EC83AD53-7B30-48B5-9772-75106D466D72}</a:tableStyleId>
              </a:tblPr>
              <a:tblGrid>
                <a:gridCol w="4278300"/>
                <a:gridCol w="4279900"/>
              </a:tblGrid>
              <a:tr h="4572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Alcohol problems: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A6A6"/>
                    </a:solidFill>
                  </a:tcPr>
                </a:tc>
                <a:tc hMerge="1"/>
              </a:tr>
              <a:tr h="259080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AutoNum type="arabicPeriod"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people drink alcohol with…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AutoNum type="arabicPeriod"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a night out with friends…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138" name="Google Shape;138;p20"/>
          <p:cNvSpPr txBox="1"/>
          <p:nvPr/>
        </p:nvSpPr>
        <p:spPr>
          <a:xfrm>
            <a:off x="685800" y="4195762"/>
            <a:ext cx="208121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Meals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4953000" y="3948112"/>
            <a:ext cx="20812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 to pub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81000"/>
            <a:ext cx="87630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