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F0D66E9-5245-485E-8778-16511AF47967}">
  <a:tblStyle styleId="{0F0D66E9-5245-485E-8778-16511AF4796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3" name="Google Shape;63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4" name="Google Shape;64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1Fsb7F-H_E8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154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Impact of Life events relating to relationship changes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457200" y="1600200"/>
            <a:ext cx="4114800" cy="3962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Impacts on health &amp; wellbeing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Entering into a relationship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Marriage / Partnership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Parenthood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Divorce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Bereavement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381000" y="5745162"/>
            <a:ext cx="8382000" cy="11080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things will happen to all of us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433512"/>
            <a:ext cx="4038600" cy="4129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Google Shape;150;p22"/>
          <p:cNvGraphicFramePr/>
          <p:nvPr/>
        </p:nvGraphicFramePr>
        <p:xfrm>
          <a:off x="152400" y="228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{0F0D66E9-5245-485E-8778-16511AF47967}</a:tableStyleId>
              </a:tblPr>
              <a:tblGrid>
                <a:gridCol w="4343400"/>
                <a:gridCol w="4343400"/>
              </a:tblGrid>
              <a:tr h="1562100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Calibri"/>
                        <a:buNone/>
                      </a:pPr>
                      <a:r>
                        <a:rPr b="0" i="0" lang="en-US" sz="4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Effects OF DIVORCE</a:t>
                      </a:r>
                      <a:endParaRPr/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Calibri"/>
                        <a:buNone/>
                      </a:pPr>
                      <a:r>
                        <a:rPr b="0" i="0" lang="en-US" sz="4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  <a:endParaRPr b="0" i="0" sz="24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Calibri"/>
                        <a:buNone/>
                      </a:pPr>
                      <a:r>
                        <a:rPr b="0" i="0" lang="en-US" sz="4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621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Calibri"/>
                        <a:buNone/>
                      </a:pPr>
                      <a:r>
                        <a:rPr b="0" i="0" lang="en-US" sz="4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endParaRPr b="0" i="0" sz="24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Calibri"/>
                        <a:buNone/>
                      </a:pPr>
                      <a:r>
                        <a:rPr b="0" i="0" lang="en-US" sz="4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621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Calibri"/>
                        <a:buNone/>
                      </a:pPr>
                      <a:r>
                        <a:rPr b="0" i="0" lang="en-US" sz="4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endParaRPr b="0" i="0" sz="24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Calibri"/>
                        <a:buNone/>
                      </a:pPr>
                      <a:r>
                        <a:rPr b="0" i="0" lang="en-US" sz="4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621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Calibri"/>
                        <a:buNone/>
                      </a:pPr>
                      <a:r>
                        <a:rPr b="0" i="0" lang="en-US" sz="4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endParaRPr b="0" i="0" sz="24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Calibri"/>
                        <a:buNone/>
                      </a:pPr>
                      <a:r>
                        <a:rPr b="0" i="0" lang="en-US" sz="4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Divorce Icon 1250707" id="151" name="Google Shape;15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752600"/>
            <a:ext cx="2930525" cy="293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/>
        </p:nvSpPr>
        <p:spPr>
          <a:xfrm>
            <a:off x="4953000" y="184150"/>
            <a:ext cx="3276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LESS MONEY ; LESS FOOD</a:t>
            </a:r>
            <a:endParaRPr/>
          </a:p>
        </p:txBody>
      </p:sp>
      <p:sp>
        <p:nvSpPr>
          <p:cNvPr id="153" name="Google Shape;153;p22"/>
          <p:cNvSpPr txBox="1"/>
          <p:nvPr/>
        </p:nvSpPr>
        <p:spPr>
          <a:xfrm>
            <a:off x="5105400" y="1752600"/>
            <a:ext cx="39624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CANT CONCENTRATE</a:t>
            </a:r>
            <a:endParaRPr/>
          </a:p>
        </p:txBody>
      </p:sp>
      <p:sp>
        <p:nvSpPr>
          <p:cNvPr id="154" name="Google Shape;154;p22"/>
          <p:cNvSpPr txBox="1"/>
          <p:nvPr/>
        </p:nvSpPr>
        <p:spPr>
          <a:xfrm>
            <a:off x="5062537" y="3449637"/>
            <a:ext cx="3276600" cy="1201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FEEL DEPRESSED</a:t>
            </a:r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5030787" y="5033962"/>
            <a:ext cx="3276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LOSE FRIENDS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4800"/>
            <a:ext cx="8839200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Google Shape;165;p24"/>
          <p:cNvGraphicFramePr/>
          <p:nvPr/>
        </p:nvGraphicFramePr>
        <p:xfrm>
          <a:off x="228600" y="7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{0F0D66E9-5245-485E-8778-16511AF47967}</a:tableStyleId>
              </a:tblPr>
              <a:tblGrid>
                <a:gridCol w="4229100"/>
                <a:gridCol w="4229100"/>
              </a:tblGrid>
              <a:tr h="1581150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b="0" i="0" lang="en-US" sz="40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EFFECTS OF BEREAVEMENT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40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b="0" i="0" lang="en-US" sz="40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  <a:endParaRPr b="0" i="0" sz="20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b="0" i="0" lang="en-US" sz="40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5811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b="0" i="0" lang="en-US" sz="40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endParaRPr b="0" i="0" sz="20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b="0" i="0" lang="en-US" sz="40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5811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b="0" i="0" lang="en-US" sz="40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endParaRPr b="0" i="0" sz="20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b="0" i="0" lang="en-US" sz="40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5811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b="0" i="0" lang="en-US" sz="40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endParaRPr b="0" i="0" sz="20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Calibri"/>
                        <a:buNone/>
                      </a:pPr>
                      <a:r>
                        <a:rPr b="0" i="0" lang="en-US" sz="40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66" name="Google Shape;166;p24"/>
          <p:cNvSpPr txBox="1"/>
          <p:nvPr/>
        </p:nvSpPr>
        <p:spPr>
          <a:xfrm>
            <a:off x="5181600" y="112712"/>
            <a:ext cx="3276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HEART STRAIN</a:t>
            </a:r>
            <a:endParaRPr/>
          </a:p>
        </p:txBody>
      </p:sp>
      <p:sp>
        <p:nvSpPr>
          <p:cNvPr id="167" name="Google Shape;167;p24"/>
          <p:cNvSpPr txBox="1"/>
          <p:nvPr/>
        </p:nvSpPr>
        <p:spPr>
          <a:xfrm>
            <a:off x="4953000" y="1676400"/>
            <a:ext cx="3276600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LOSE INTEREST IN THINGS</a:t>
            </a:r>
            <a:endParaRPr/>
          </a:p>
        </p:txBody>
      </p:sp>
      <p:sp>
        <p:nvSpPr>
          <p:cNvPr id="168" name="Google Shape;168;p24"/>
          <p:cNvSpPr txBox="1"/>
          <p:nvPr/>
        </p:nvSpPr>
        <p:spPr>
          <a:xfrm>
            <a:off x="4724400" y="3360737"/>
            <a:ext cx="32766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GRIEVE</a:t>
            </a:r>
            <a:endParaRPr/>
          </a:p>
        </p:txBody>
      </p:sp>
      <p:sp>
        <p:nvSpPr>
          <p:cNvPr id="169" name="Google Shape;169;p24"/>
          <p:cNvSpPr txBox="1"/>
          <p:nvPr/>
        </p:nvSpPr>
        <p:spPr>
          <a:xfrm>
            <a:off x="4953000" y="5086350"/>
            <a:ext cx="3276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LOSE FRIENDS</a:t>
            </a:r>
            <a:endParaRPr/>
          </a:p>
        </p:txBody>
      </p:sp>
      <p:pic>
        <p:nvPicPr>
          <p:cNvPr id="170" name="Google Shape;17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300" y="1528762"/>
            <a:ext cx="3729037" cy="372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700"/>
            <a:ext cx="8991600" cy="684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637"/>
            <a:ext cx="8915400" cy="6450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9248775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8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Smhw JUST TRY LAST LESSONS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c3 laa definitions &amp; GENETICS &amp; housing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8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https://www.youtube.com/watch?v=1Fsb7F-H_E8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154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Impact of Life events relating to relationship changes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98" name="Google Shape;198;p29"/>
          <p:cNvSpPr txBox="1"/>
          <p:nvPr>
            <p:ph idx="1" type="body"/>
          </p:nvPr>
        </p:nvSpPr>
        <p:spPr>
          <a:xfrm>
            <a:off x="457200" y="1600200"/>
            <a:ext cx="4114800" cy="3962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Impacts on health &amp; wellbeing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Entering into a relationship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Marriage / Partnership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Parenthood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Divorce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Bereavement</a:t>
            </a:r>
            <a:endParaRPr/>
          </a:p>
        </p:txBody>
      </p:sp>
      <p:sp>
        <p:nvSpPr>
          <p:cNvPr id="199" name="Google Shape;199;p29"/>
          <p:cNvSpPr txBox="1"/>
          <p:nvPr/>
        </p:nvSpPr>
        <p:spPr>
          <a:xfrm>
            <a:off x="381000" y="5745162"/>
            <a:ext cx="8382000" cy="11080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things will happen to all of us</a:t>
            </a:r>
            <a:endParaRPr/>
          </a:p>
        </p:txBody>
      </p:sp>
      <p:pic>
        <p:nvPicPr>
          <p:cNvPr id="200" name="Google Shape;20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433512"/>
            <a:ext cx="4038600" cy="4129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12" y="152400"/>
            <a:ext cx="9107487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Google Shape;97;p15"/>
          <p:cNvGraphicFramePr/>
          <p:nvPr/>
        </p:nvGraphicFramePr>
        <p:xfrm>
          <a:off x="38100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{0F0D66E9-5245-485E-8778-16511AF47967}</a:tableStyleId>
              </a:tblPr>
              <a:tblGrid>
                <a:gridCol w="4152900"/>
                <a:gridCol w="4152900"/>
              </a:tblGrid>
              <a:tr h="11842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Calibri"/>
                        <a:buNone/>
                      </a:pPr>
                      <a:r>
                        <a:rPr b="1" i="0" lang="en-US" sz="4400" u="sng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Impact of relationship Changes</a:t>
                      </a:r>
                      <a:endParaRPr/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789100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When a relationship changes it affects our:</a:t>
                      </a:r>
                      <a:endParaRPr/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Self…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907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Levels of..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891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3.Cause us not to..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8" name="Google Shape;98;p15"/>
          <p:cNvSpPr txBox="1"/>
          <p:nvPr/>
        </p:nvSpPr>
        <p:spPr>
          <a:xfrm>
            <a:off x="4800600" y="1752600"/>
            <a:ext cx="32766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ESTEEM</a:t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4800600" y="3657600"/>
            <a:ext cx="32766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STRESS</a:t>
            </a:r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4824412" y="5562600"/>
            <a:ext cx="32766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FUNCTION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853440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Google Shape;110;p17"/>
          <p:cNvGraphicFramePr/>
          <p:nvPr/>
        </p:nvGraphicFramePr>
        <p:xfrm>
          <a:off x="0" y="228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{0F0D66E9-5245-485E-8778-16511AF47967}</a:tableStyleId>
              </a:tblPr>
              <a:tblGrid>
                <a:gridCol w="4457700"/>
                <a:gridCol w="4457700"/>
              </a:tblGrid>
              <a:tr h="1760525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Calibri"/>
                        <a:buNone/>
                      </a:pPr>
                      <a:r>
                        <a:rPr b="0" i="0" lang="en-US" sz="5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Effects of Starting a relationship: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54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Calibri"/>
                        <a:buNone/>
                      </a:pPr>
                      <a:r>
                        <a:rPr b="0" i="0" lang="en-US" sz="5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  <a:endParaRPr b="0" i="0" sz="32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Calibri"/>
                        <a:buNone/>
                      </a:pPr>
                      <a:r>
                        <a:rPr b="0" i="0" lang="en-US" sz="5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7621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Calibri"/>
                        <a:buNone/>
                      </a:pPr>
                      <a:r>
                        <a:rPr b="0" i="0" lang="en-US" sz="5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endParaRPr b="0" i="0" sz="32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Calibri"/>
                        <a:buNone/>
                      </a:pPr>
                      <a:r>
                        <a:rPr b="0" i="0" lang="en-US" sz="5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760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Calibri"/>
                        <a:buNone/>
                      </a:pPr>
                      <a:r>
                        <a:rPr b="0" i="0" lang="en-US" sz="5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endParaRPr b="0" i="0" sz="32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Calibri"/>
                        <a:buNone/>
                      </a:pPr>
                      <a:r>
                        <a:rPr b="0" i="0" lang="en-US" sz="5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4192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Calibri"/>
                        <a:buNone/>
                      </a:pPr>
                      <a:r>
                        <a:rPr b="0" i="0" lang="en-US" sz="5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endParaRPr/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11" name="Google Shape;111;p17"/>
          <p:cNvSpPr txBox="1"/>
          <p:nvPr/>
        </p:nvSpPr>
        <p:spPr>
          <a:xfrm>
            <a:off x="4724400" y="762000"/>
            <a:ext cx="3276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PHYSICAL ATTRACTION</a:t>
            </a:r>
            <a:endParaRPr/>
          </a:p>
        </p:txBody>
      </p:sp>
      <p:sp>
        <p:nvSpPr>
          <p:cNvPr id="112" name="Google Shape;112;p17"/>
          <p:cNvSpPr txBox="1"/>
          <p:nvPr/>
        </p:nvSpPr>
        <p:spPr>
          <a:xfrm>
            <a:off x="4724400" y="2484437"/>
            <a:ext cx="3276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LEARN NEW THINGS</a:t>
            </a:r>
            <a:endParaRPr/>
          </a:p>
        </p:txBody>
      </p:sp>
      <p:sp>
        <p:nvSpPr>
          <p:cNvPr id="113" name="Google Shape;113;p17"/>
          <p:cNvSpPr txBox="1"/>
          <p:nvPr/>
        </p:nvSpPr>
        <p:spPr>
          <a:xfrm>
            <a:off x="4876800" y="4038600"/>
            <a:ext cx="32766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FEEL HAPPY</a:t>
            </a:r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5105400" y="5562600"/>
            <a:ext cx="3276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MEET NEW FRIENDS</a:t>
            </a:r>
            <a:endParaRPr/>
          </a:p>
        </p:txBody>
      </p:sp>
      <p:pic>
        <p:nvPicPr>
          <p:cNvPr descr="relationship Icon 3249762" id="115" name="Google Shape;1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809875"/>
            <a:ext cx="3124200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12" y="0"/>
            <a:ext cx="9120187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Google Shape;125;p19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{0F0D66E9-5245-485E-8778-16511AF47967}</a:tableStyleId>
              </a:tblPr>
              <a:tblGrid>
                <a:gridCol w="4419600"/>
                <a:gridCol w="4419600"/>
              </a:tblGrid>
              <a:tr h="1760525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Calibri"/>
                        <a:buNone/>
                      </a:pPr>
                      <a:r>
                        <a:rPr b="0" i="0" lang="en-US" sz="5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EFFECTS OF MARRIAGE </a:t>
                      </a:r>
                      <a:endParaRPr b="0" i="0" sz="54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54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Calibri"/>
                        <a:buNone/>
                      </a:pPr>
                      <a:r>
                        <a:rPr b="0" i="0" lang="en-US" sz="5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  <a:endParaRPr b="0" i="0" sz="32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Calibri"/>
                        <a:buNone/>
                      </a:pPr>
                      <a:r>
                        <a:rPr b="0" i="0" lang="en-US" sz="5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621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Calibri"/>
                        <a:buNone/>
                      </a:pPr>
                      <a:r>
                        <a:rPr b="0" i="0" lang="en-US" sz="5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endParaRPr b="0" i="0" sz="32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Calibri"/>
                        <a:buNone/>
                      </a:pPr>
                      <a:r>
                        <a:rPr b="0" i="0" lang="en-US" sz="5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60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Calibri"/>
                        <a:buNone/>
                      </a:pPr>
                      <a:r>
                        <a:rPr b="0" i="0" lang="en-US" sz="5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endParaRPr b="0" i="0" sz="32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Calibri"/>
                        <a:buNone/>
                      </a:pPr>
                      <a:r>
                        <a:rPr b="0" i="0" lang="en-US" sz="5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33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400"/>
                        <a:buFont typeface="Calibri"/>
                        <a:buNone/>
                      </a:pPr>
                      <a:r>
                        <a:rPr b="0" i="0" lang="en-US" sz="5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endParaRPr/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6" name="Google Shape;126;p19"/>
          <p:cNvSpPr txBox="1"/>
          <p:nvPr/>
        </p:nvSpPr>
        <p:spPr>
          <a:xfrm>
            <a:off x="4953000" y="609600"/>
            <a:ext cx="3276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EXERCISE TOGETHER</a:t>
            </a:r>
            <a:endParaRPr/>
          </a:p>
        </p:txBody>
      </p:sp>
      <p:sp>
        <p:nvSpPr>
          <p:cNvPr id="127" name="Google Shape;127;p19"/>
          <p:cNvSpPr txBox="1"/>
          <p:nvPr/>
        </p:nvSpPr>
        <p:spPr>
          <a:xfrm>
            <a:off x="4965700" y="1847850"/>
            <a:ext cx="3276600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LEARN NEW THINGS TOGETHER</a:t>
            </a:r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4876800" y="4038600"/>
            <a:ext cx="32766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SUPPORT EACH OTHER</a:t>
            </a:r>
            <a:endParaRPr/>
          </a:p>
        </p:txBody>
      </p:sp>
      <p:sp>
        <p:nvSpPr>
          <p:cNvPr id="129" name="Google Shape;129;p19"/>
          <p:cNvSpPr txBox="1"/>
          <p:nvPr/>
        </p:nvSpPr>
        <p:spPr>
          <a:xfrm>
            <a:off x="4965700" y="5602287"/>
            <a:ext cx="4254500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HANG OUT WITH EACH OTHERS FRIENDS</a:t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912" y="2108200"/>
            <a:ext cx="3683000" cy="36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Google Shape;135;p20"/>
          <p:cNvGraphicFramePr/>
          <p:nvPr/>
        </p:nvGraphicFramePr>
        <p:xfrm>
          <a:off x="2286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{0F0D66E9-5245-485E-8778-16511AF47967}</a:tableStyleId>
              </a:tblPr>
              <a:tblGrid>
                <a:gridCol w="4305300"/>
                <a:gridCol w="4305300"/>
              </a:tblGrid>
              <a:tr h="1174750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EFFECTS OF HAVING CHILDREN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36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  <a:endParaRPr b="0" i="0" sz="18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760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endParaRPr b="0" i="0" sz="18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18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760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endParaRPr b="0" i="0" sz="18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18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7621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endParaRPr b="0" i="0" sz="18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18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r>
                        <a:rPr b="0" i="0" lang="en-US" sz="36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4250" marL="642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36" name="Google Shape;136;p20"/>
          <p:cNvSpPr txBox="1"/>
          <p:nvPr/>
        </p:nvSpPr>
        <p:spPr>
          <a:xfrm>
            <a:off x="4953000" y="184150"/>
            <a:ext cx="32766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TIRED</a:t>
            </a:r>
            <a:endParaRPr/>
          </a:p>
        </p:txBody>
      </p:sp>
      <p:sp>
        <p:nvSpPr>
          <p:cNvPr id="137" name="Google Shape;137;p20"/>
          <p:cNvSpPr txBox="1"/>
          <p:nvPr/>
        </p:nvSpPr>
        <p:spPr>
          <a:xfrm>
            <a:off x="4854575" y="1484312"/>
            <a:ext cx="4213225" cy="1201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CANT CONCENTRATE</a:t>
            </a:r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4854575" y="3184525"/>
            <a:ext cx="32766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FEEL LOVE</a:t>
            </a:r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4953000" y="4887912"/>
            <a:ext cx="3276600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LESS FRIENDS / MORE HOME</a:t>
            </a:r>
            <a:endParaRPr/>
          </a:p>
        </p:txBody>
      </p:sp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447800"/>
            <a:ext cx="3638550" cy="36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0"/>
            <a:ext cx="8763000" cy="6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