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D1003D4-C353-4A1C-897F-3FB5BDB3E8BF}">
  <a:tblStyle styleId="{2D1003D4-C353-4A1C-897F-3FB5BDB3E8BF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4" name="Google Shape;24;p4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5" name="Google Shape;25;p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7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4" name="Google Shape;44;p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50" name="Google Shape;50;p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62" name="Google Shape;62;p1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63" name="Google Shape;63;p1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64" name="Google Shape;64;p1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>
    <p:push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9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www.youtube.com/watch?v=zNzFnHL-8Zk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</a:pPr>
            <a:r>
              <a:rPr b="1" i="0" lang="en-US" sz="1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*  Learning Objective: p 152</a:t>
            </a:r>
            <a:br>
              <a:rPr b="1" i="0" lang="en-US" sz="1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4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Housing</a:t>
            </a:r>
            <a:br>
              <a:rPr b="1" i="0" lang="en-US" sz="1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85" name="Google Shape;85;p13"/>
          <p:cNvSpPr txBox="1"/>
          <p:nvPr>
            <p:ph idx="1" type="body"/>
          </p:nvPr>
        </p:nvSpPr>
        <p:spPr>
          <a:xfrm>
            <a:off x="457200" y="1600200"/>
            <a:ext cx="4114800" cy="35814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Success Criteria: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</a:pPr>
            <a:r>
              <a:rPr b="0" i="0" lang="en-US" sz="4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Home environment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</a:pPr>
            <a:r>
              <a:rPr b="0" i="0" lang="en-US" sz="4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Rural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</a:pPr>
            <a:r>
              <a:rPr b="0" i="0" lang="en-US" sz="4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urban</a:t>
            </a:r>
            <a:endParaRPr/>
          </a:p>
        </p:txBody>
      </p:sp>
      <p:sp>
        <p:nvSpPr>
          <p:cNvPr id="86" name="Google Shape;86;p13"/>
          <p:cNvSpPr txBox="1"/>
          <p:nvPr/>
        </p:nvSpPr>
        <p:spPr>
          <a:xfrm>
            <a:off x="457200" y="5334000"/>
            <a:ext cx="8382000" cy="1446212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Why am I doing this 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Where you live makes a difference to your health </a:t>
            </a:r>
            <a:endParaRPr/>
          </a:p>
        </p:txBody>
      </p:sp>
      <p:pic>
        <p:nvPicPr>
          <p:cNvPr id="87" name="Google Shape;87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53000" y="1863725"/>
            <a:ext cx="3886200" cy="3317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228600"/>
            <a:ext cx="9055100" cy="6172200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22"/>
          <p:cNvSpPr txBox="1"/>
          <p:nvPr/>
        </p:nvSpPr>
        <p:spPr>
          <a:xfrm>
            <a:off x="6483350" y="457200"/>
            <a:ext cx="2895600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Optional</a:t>
            </a:r>
            <a:endParaRPr/>
          </a:p>
        </p:txBody>
      </p:sp>
    </p:spTree>
  </p:cSld>
  <p:clrMapOvr>
    <a:masterClrMapping/>
  </p:clrMapOvr>
  <p:transition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Google Shape;160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304800"/>
            <a:ext cx="8286750" cy="5867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oogle Shape;165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875" y="228600"/>
            <a:ext cx="8990012" cy="571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4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25"/>
          <p:cNvSpPr txBox="1"/>
          <p:nvPr>
            <p:ph idx="1" type="body"/>
          </p:nvPr>
        </p:nvSpPr>
        <p:spPr>
          <a:xfrm>
            <a:off x="457200" y="1600200"/>
            <a:ext cx="4038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Smhw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c3 laa definitions &amp; GENETICS &amp; housing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25"/>
          <p:cNvSpPr txBox="1"/>
          <p:nvPr>
            <p:ph idx="2" type="body"/>
          </p:nvPr>
        </p:nvSpPr>
        <p:spPr>
          <a:xfrm>
            <a:off x="4648200" y="1600200"/>
            <a:ext cx="4038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Video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https://www.youtube.com/watch?v=zNzFnHL-8Zk</a:t>
            </a: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</p:spTree>
  </p:cSld>
  <p:clrMapOvr>
    <a:masterClrMapping/>
  </p:clrMapOvr>
  <p:transition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</a:pPr>
            <a:r>
              <a:rPr b="1" i="0" lang="en-US" sz="1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*  Learning Objective: p 152</a:t>
            </a:r>
            <a:br>
              <a:rPr b="1" i="0" lang="en-US" sz="1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4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Housing</a:t>
            </a:r>
            <a:br>
              <a:rPr b="1" i="0" lang="en-US" sz="1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178" name="Google Shape;178;p26"/>
          <p:cNvSpPr txBox="1"/>
          <p:nvPr>
            <p:ph idx="1" type="body"/>
          </p:nvPr>
        </p:nvSpPr>
        <p:spPr>
          <a:xfrm>
            <a:off x="457200" y="1600200"/>
            <a:ext cx="4114800" cy="35814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Success Criteria: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</a:pPr>
            <a:r>
              <a:rPr b="0" i="0" lang="en-US" sz="4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Home environment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</a:pPr>
            <a:r>
              <a:rPr b="0" i="0" lang="en-US" sz="4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Rural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</a:pPr>
            <a:r>
              <a:rPr b="0" i="0" lang="en-US" sz="4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urban</a:t>
            </a:r>
            <a:endParaRPr/>
          </a:p>
        </p:txBody>
      </p:sp>
      <p:sp>
        <p:nvSpPr>
          <p:cNvPr id="179" name="Google Shape;179;p26"/>
          <p:cNvSpPr txBox="1"/>
          <p:nvPr/>
        </p:nvSpPr>
        <p:spPr>
          <a:xfrm>
            <a:off x="457200" y="5334000"/>
            <a:ext cx="8382000" cy="1446212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Why am I doing this 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Where you live makes a difference to your health </a:t>
            </a:r>
            <a:endParaRPr/>
          </a:p>
        </p:txBody>
      </p:sp>
      <p:pic>
        <p:nvPicPr>
          <p:cNvPr id="180" name="Google Shape;180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53000" y="1863725"/>
            <a:ext cx="3886200" cy="3317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0600" y="533400"/>
            <a:ext cx="6416675" cy="5105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117475"/>
            <a:ext cx="8763000" cy="609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304800"/>
            <a:ext cx="8534400" cy="3429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03" name="Google Shape;103;p16"/>
          <p:cNvGraphicFramePr/>
          <p:nvPr/>
        </p:nvGraphicFramePr>
        <p:xfrm>
          <a:off x="309562" y="3810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{2D1003D4-C353-4A1C-897F-3FB5BDB3E8BF}</a:tableStyleId>
              </a:tblPr>
              <a:tblGrid>
                <a:gridCol w="3998900"/>
                <a:gridCol w="3997325"/>
              </a:tblGrid>
              <a:tr h="2590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600"/>
                        <a:buFont typeface="Calibri"/>
                        <a:buNone/>
                      </a:pPr>
                      <a:r>
                        <a:rPr b="0" i="0" lang="en-US" sz="3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Condition of our home means….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600"/>
                        <a:buFont typeface="Calibri"/>
                        <a:buNone/>
                      </a:pPr>
                      <a:r>
                        <a:rPr b="0" i="0" lang="en-US" sz="3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Location of our home means…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600"/>
                        <a:buFont typeface="Calibri"/>
                        <a:buNone/>
                      </a:pPr>
                      <a:r>
                        <a:rPr b="0" i="0" lang="en-US" sz="3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600"/>
                        <a:buFont typeface="Calibri"/>
                        <a:buNone/>
                      </a:pPr>
                      <a:r>
                        <a:rPr b="0" i="0" lang="en-US" sz="3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04" name="Google Shape;104;p16"/>
          <p:cNvSpPr txBox="1"/>
          <p:nvPr/>
        </p:nvSpPr>
        <p:spPr>
          <a:xfrm>
            <a:off x="609600" y="5181600"/>
            <a:ext cx="3429000" cy="1323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What state it is in</a:t>
            </a:r>
            <a:endParaRPr/>
          </a:p>
        </p:txBody>
      </p:sp>
      <p:sp>
        <p:nvSpPr>
          <p:cNvPr id="105" name="Google Shape;105;p16"/>
          <p:cNvSpPr txBox="1"/>
          <p:nvPr/>
        </p:nvSpPr>
        <p:spPr>
          <a:xfrm>
            <a:off x="4876800" y="4956175"/>
            <a:ext cx="3429000" cy="706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Where it is</a:t>
            </a:r>
            <a:endParaRPr/>
          </a:p>
        </p:txBody>
      </p:sp>
    </p:spTree>
  </p:cSld>
  <p:clrMapOvr>
    <a:masterClrMapping/>
  </p:clrMapOvr>
  <p:transition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304800"/>
            <a:ext cx="8382000" cy="63246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17"/>
          <p:cNvSpPr txBox="1"/>
          <p:nvPr/>
        </p:nvSpPr>
        <p:spPr>
          <a:xfrm>
            <a:off x="381000" y="1066800"/>
            <a:ext cx="2209800" cy="2286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7"/>
          <p:cNvSpPr txBox="1"/>
          <p:nvPr/>
        </p:nvSpPr>
        <p:spPr>
          <a:xfrm>
            <a:off x="368300" y="3438525"/>
            <a:ext cx="2209800" cy="2286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7"/>
          <p:cNvSpPr txBox="1"/>
          <p:nvPr/>
        </p:nvSpPr>
        <p:spPr>
          <a:xfrm>
            <a:off x="368300" y="5810250"/>
            <a:ext cx="2209800" cy="904875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"/>
            <a:ext cx="9013825" cy="63246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8"/>
          <p:cNvSpPr txBox="1"/>
          <p:nvPr/>
        </p:nvSpPr>
        <p:spPr>
          <a:xfrm>
            <a:off x="152400" y="304800"/>
            <a:ext cx="2209800" cy="1524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8"/>
          <p:cNvSpPr txBox="1"/>
          <p:nvPr/>
        </p:nvSpPr>
        <p:spPr>
          <a:xfrm>
            <a:off x="152400" y="1828800"/>
            <a:ext cx="2209800" cy="2286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8"/>
          <p:cNvSpPr txBox="1"/>
          <p:nvPr/>
        </p:nvSpPr>
        <p:spPr>
          <a:xfrm>
            <a:off x="0" y="4343400"/>
            <a:ext cx="2209800" cy="1143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8"/>
          <p:cNvSpPr txBox="1"/>
          <p:nvPr/>
        </p:nvSpPr>
        <p:spPr>
          <a:xfrm>
            <a:off x="152400" y="5715000"/>
            <a:ext cx="2209800" cy="8382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228600"/>
            <a:ext cx="8763000" cy="640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Google Shape;132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225" y="304800"/>
            <a:ext cx="8664575" cy="624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7" name="Google Shape;137;p21"/>
          <p:cNvGraphicFramePr/>
          <p:nvPr/>
        </p:nvGraphicFramePr>
        <p:xfrm>
          <a:off x="304800" y="228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{2D1003D4-C353-4A1C-897F-3FB5BDB3E8BF}</a:tableStyleId>
              </a:tblPr>
              <a:tblGrid>
                <a:gridCol w="4392600"/>
                <a:gridCol w="4141775"/>
              </a:tblGrid>
              <a:tr h="1066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Calibri"/>
                        <a:buNone/>
                      </a:pPr>
                      <a:r>
                        <a:rPr b="0" i="0" lang="en-US" sz="40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Rural life means..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Calibri"/>
                        <a:buNone/>
                      </a:pPr>
                      <a:r>
                        <a:rPr b="0" i="0" lang="en-US" sz="40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Urban life  means…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Calibri"/>
                        <a:buNone/>
                      </a:pPr>
                      <a:r>
                        <a:rPr b="0" i="0" lang="en-US" sz="40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+P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Calibri"/>
                        <a:buNone/>
                      </a:pPr>
                      <a:r>
                        <a:rPr b="0" i="0" lang="en-US" sz="40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+P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Calibri"/>
                        <a:buNone/>
                      </a:pPr>
                      <a:r>
                        <a:rPr b="0" i="0" lang="en-US" sz="40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+I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Calibri"/>
                        <a:buNone/>
                      </a:pPr>
                      <a:r>
                        <a:rPr b="0" i="0" lang="en-US" sz="40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+I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Calibri"/>
                        <a:buNone/>
                      </a:pPr>
                      <a:r>
                        <a:rPr b="0" i="0" lang="en-US" sz="40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+E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Calibri"/>
                        <a:buNone/>
                      </a:pPr>
                      <a:r>
                        <a:rPr b="0" i="0" lang="en-US" sz="40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+E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Calibri"/>
                        <a:buNone/>
                      </a:pPr>
                      <a:r>
                        <a:rPr b="0" i="0" lang="en-US" sz="40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+E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Calibri"/>
                        <a:buNone/>
                      </a:pPr>
                      <a:r>
                        <a:rPr b="0" i="0" lang="en-US" sz="40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+S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Calibri"/>
                        <a:buNone/>
                      </a:pPr>
                      <a:r>
                        <a:rPr b="0" i="0" lang="en-US" sz="40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Calibri"/>
                        <a:buNone/>
                      </a:pPr>
                      <a:r>
                        <a:rPr b="0" i="0" lang="en-US" sz="40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38" name="Google Shape;138;p21"/>
          <p:cNvSpPr txBox="1"/>
          <p:nvPr/>
        </p:nvSpPr>
        <p:spPr>
          <a:xfrm>
            <a:off x="5337175" y="649287"/>
            <a:ext cx="38100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TOWN &amp; CITY</a:t>
            </a:r>
            <a:endParaRPr/>
          </a:p>
        </p:txBody>
      </p:sp>
      <p:sp>
        <p:nvSpPr>
          <p:cNvPr id="139" name="Google Shape;139;p21"/>
          <p:cNvSpPr txBox="1"/>
          <p:nvPr/>
        </p:nvSpPr>
        <p:spPr>
          <a:xfrm>
            <a:off x="1600200" y="1541462"/>
            <a:ext cx="3810000" cy="585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Fresh air</a:t>
            </a:r>
            <a:endParaRPr/>
          </a:p>
        </p:txBody>
      </p:sp>
      <p:sp>
        <p:nvSpPr>
          <p:cNvPr id="140" name="Google Shape;140;p21"/>
          <p:cNvSpPr txBox="1"/>
          <p:nvPr/>
        </p:nvSpPr>
        <p:spPr>
          <a:xfrm>
            <a:off x="1371600" y="2493962"/>
            <a:ext cx="3810000" cy="585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concentration</a:t>
            </a:r>
            <a:endParaRPr/>
          </a:p>
        </p:txBody>
      </p:sp>
      <p:sp>
        <p:nvSpPr>
          <p:cNvPr id="141" name="Google Shape;141;p21"/>
          <p:cNvSpPr txBox="1"/>
          <p:nvPr/>
        </p:nvSpPr>
        <p:spPr>
          <a:xfrm>
            <a:off x="1600200" y="3440112"/>
            <a:ext cx="38100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relaxed</a:t>
            </a:r>
            <a:endParaRPr/>
          </a:p>
        </p:txBody>
      </p:sp>
      <p:sp>
        <p:nvSpPr>
          <p:cNvPr id="142" name="Google Shape;142;p21"/>
          <p:cNvSpPr txBox="1"/>
          <p:nvPr/>
        </p:nvSpPr>
        <p:spPr>
          <a:xfrm>
            <a:off x="1371600" y="4624387"/>
            <a:ext cx="3810000" cy="10779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Hang out with family</a:t>
            </a:r>
            <a:endParaRPr/>
          </a:p>
        </p:txBody>
      </p:sp>
      <p:sp>
        <p:nvSpPr>
          <p:cNvPr id="143" name="Google Shape;143;p21"/>
          <p:cNvSpPr txBox="1"/>
          <p:nvPr/>
        </p:nvSpPr>
        <p:spPr>
          <a:xfrm>
            <a:off x="793750" y="5627687"/>
            <a:ext cx="3810000" cy="1076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FAR AWAY FROM HOSPITAL</a:t>
            </a:r>
            <a:endParaRPr/>
          </a:p>
        </p:txBody>
      </p:sp>
      <p:sp>
        <p:nvSpPr>
          <p:cNvPr id="144" name="Google Shape;144;p21"/>
          <p:cNvSpPr txBox="1"/>
          <p:nvPr/>
        </p:nvSpPr>
        <p:spPr>
          <a:xfrm>
            <a:off x="782637" y="655637"/>
            <a:ext cx="3810000" cy="585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Countryside</a:t>
            </a:r>
            <a:endParaRPr/>
          </a:p>
        </p:txBody>
      </p:sp>
      <p:sp>
        <p:nvSpPr>
          <p:cNvPr id="145" name="Google Shape;145;p21"/>
          <p:cNvSpPr txBox="1"/>
          <p:nvPr/>
        </p:nvSpPr>
        <p:spPr>
          <a:xfrm>
            <a:off x="5181600" y="1584325"/>
            <a:ext cx="38100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Walking distance</a:t>
            </a:r>
            <a:endParaRPr/>
          </a:p>
        </p:txBody>
      </p:sp>
      <p:sp>
        <p:nvSpPr>
          <p:cNvPr id="146" name="Google Shape;146;p21"/>
          <p:cNvSpPr txBox="1"/>
          <p:nvPr/>
        </p:nvSpPr>
        <p:spPr>
          <a:xfrm>
            <a:off x="5384800" y="2319337"/>
            <a:ext cx="3810000" cy="10779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Museums &amp; libraries</a:t>
            </a:r>
            <a:endParaRPr/>
          </a:p>
        </p:txBody>
      </p:sp>
      <p:sp>
        <p:nvSpPr>
          <p:cNvPr id="147" name="Google Shape;147;p21"/>
          <p:cNvSpPr txBox="1"/>
          <p:nvPr/>
        </p:nvSpPr>
        <p:spPr>
          <a:xfrm>
            <a:off x="5410200" y="3717925"/>
            <a:ext cx="3810000" cy="585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Lots to do</a:t>
            </a:r>
            <a:endParaRPr/>
          </a:p>
        </p:txBody>
      </p:sp>
      <p:sp>
        <p:nvSpPr>
          <p:cNvPr id="148" name="Google Shape;148;p21"/>
          <p:cNvSpPr txBox="1"/>
          <p:nvPr/>
        </p:nvSpPr>
        <p:spPr>
          <a:xfrm>
            <a:off x="5561012" y="4872037"/>
            <a:ext cx="38100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Close to friends</a:t>
            </a:r>
            <a:endParaRPr/>
          </a:p>
        </p:txBody>
      </p:sp>
      <p:sp>
        <p:nvSpPr>
          <p:cNvPr id="149" name="Google Shape;149;p21"/>
          <p:cNvSpPr txBox="1"/>
          <p:nvPr/>
        </p:nvSpPr>
        <p:spPr>
          <a:xfrm>
            <a:off x="5386387" y="5481637"/>
            <a:ext cx="38100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More crime</a:t>
            </a:r>
            <a:endParaRPr/>
          </a:p>
        </p:txBody>
      </p:sp>
    </p:spTree>
  </p:cSld>
  <p:clrMapOvr>
    <a:masterClrMapping/>
  </p:clrMapOvr>
  <p:transition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