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7E004D2-4742-4A88-9970-1807850B220D}">
  <a:tblStyle styleId="{E7E004D2-4742-4A88-9970-1807850B220D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4" name="Google Shape;24;p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0" name="Google Shape;50;p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2" name="Google Shape;62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3" name="Google Shape;63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4" name="Google Shape;64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hyperlink" Target="https://www.youtube.com/watch?v=e4cUSNq_OY8" TargetMode="External"/><Relationship Id="rId5" Type="http://schemas.openxmlformats.org/officeDocument/2006/relationships/hyperlink" Target="https://www.youtube.com/watch?v=hvC2TDs95xY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Objective: p 170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4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Using Published Guidelines 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Published guidelines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Baseline assessments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Limitations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Presenting assessments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Reasoned judgements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57200" y="5334000"/>
            <a:ext cx="8382000" cy="1016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help us know if things are Healthy or Not</a:t>
            </a:r>
            <a:endParaRPr/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78362" y="1603375"/>
            <a:ext cx="3724275" cy="357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"/>
            <a:ext cx="8610600" cy="6735762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2"/>
          <p:cNvSpPr txBox="1"/>
          <p:nvPr/>
        </p:nvSpPr>
        <p:spPr>
          <a:xfrm>
            <a:off x="1295400" y="1752600"/>
            <a:ext cx="4419600" cy="17541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Cant tell between fat &amp; muscle, man &amp; woman</a:t>
            </a:r>
            <a:endParaRPr/>
          </a:p>
        </p:txBody>
      </p:sp>
      <p:sp>
        <p:nvSpPr>
          <p:cNvPr id="147" name="Google Shape;147;p22"/>
          <p:cNvSpPr txBox="1"/>
          <p:nvPr/>
        </p:nvSpPr>
        <p:spPr>
          <a:xfrm>
            <a:off x="1028700" y="5137150"/>
            <a:ext cx="7086600" cy="4619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</a:pPr>
            <a:r>
              <a:rPr b="0" i="0" lang="en-US" sz="2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https://www.youtube.com/watch?v=e4cUSNq_OY8</a:t>
            </a:r>
            <a:endParaRPr/>
          </a:p>
        </p:txBody>
      </p:sp>
      <p:sp>
        <p:nvSpPr>
          <p:cNvPr id="148" name="Google Shape;148;p22"/>
          <p:cNvSpPr txBox="1"/>
          <p:nvPr/>
        </p:nvSpPr>
        <p:spPr>
          <a:xfrm>
            <a:off x="1676400" y="6061075"/>
            <a:ext cx="45720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https://www.youtube.com/watch?v=hvC2TDs95xY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"/>
            <a:ext cx="9331325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3"/>
          <p:cNvSpPr txBox="1"/>
          <p:nvPr/>
        </p:nvSpPr>
        <p:spPr>
          <a:xfrm>
            <a:off x="2286000" y="3105150"/>
            <a:ext cx="4572000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Because older people LOSE Muscle which leads to a poor bmi </a:t>
            </a:r>
            <a:endParaRPr/>
          </a:p>
        </p:txBody>
      </p:sp>
    </p:spTree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4"/>
          <p:cNvSpPr txBox="1"/>
          <p:nvPr>
            <p:ph idx="1" type="body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Smhw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Guidelines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H&amp;SC c3 lab guidelines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rule board Icon 2746052" id="161" name="Google Shape;161;p24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43400" y="1538287"/>
            <a:ext cx="4786312" cy="4786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Objective: p 170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4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Using Published Guidelines 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67" name="Google Shape;167;p25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Published guidelines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Baseline assessments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Limitations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Presenting assessments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Reasoned judgements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5"/>
          <p:cNvSpPr txBox="1"/>
          <p:nvPr/>
        </p:nvSpPr>
        <p:spPr>
          <a:xfrm>
            <a:off x="457200" y="5334000"/>
            <a:ext cx="8382000" cy="1016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help us know if things are Healthy or Not</a:t>
            </a:r>
            <a:endParaRPr/>
          </a:p>
        </p:txBody>
      </p:sp>
      <p:pic>
        <p:nvPicPr>
          <p:cNvPr id="169" name="Google Shape;16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78362" y="1603375"/>
            <a:ext cx="3724275" cy="357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52400"/>
            <a:ext cx="8458200" cy="713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Google Shape;97;p15"/>
          <p:cNvGraphicFramePr/>
          <p:nvPr/>
        </p:nvGraphicFramePr>
        <p:xfrm>
          <a:off x="228600" y="15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{E7E004D2-4742-4A88-9970-1807850B220D}</a:tableStyleId>
              </a:tblPr>
              <a:tblGrid>
                <a:gridCol w="8610600"/>
              </a:tblGrid>
              <a:tr h="8270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en-US" sz="3600" u="sng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Using Published Guidelines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49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Using published guidelines help us see if our test results are ..</a:t>
                      </a:r>
                      <a:endParaRPr b="0" i="0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70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Normal is not a single number but …</a:t>
                      </a:r>
                      <a:endParaRPr b="0" i="0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68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Its different depending on </a:t>
                      </a:r>
                      <a:endParaRPr b="0" i="0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7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Even though a person may not be ill a measurement can give a </a:t>
                      </a:r>
                      <a:endParaRPr b="0" i="0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</a:t>
                      </a:r>
                      <a:r>
                        <a:rPr b="0" i="0" lang="en-US" sz="2800" u="sng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</a:t>
                      </a: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That allows you to</a:t>
                      </a:r>
                      <a:r>
                        <a:rPr b="0" i="0" lang="en-US" sz="2800" u="sng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.                                    </a:t>
                      </a: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8" name="Google Shape;98;p15"/>
          <p:cNvSpPr txBox="1"/>
          <p:nvPr/>
        </p:nvSpPr>
        <p:spPr>
          <a:xfrm>
            <a:off x="1219200" y="1447800"/>
            <a:ext cx="4419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Normal</a:t>
            </a:r>
            <a:endParaRPr/>
          </a:p>
        </p:txBody>
      </p:sp>
      <p:sp>
        <p:nvSpPr>
          <p:cNvPr id="99" name="Google Shape;99;p15"/>
          <p:cNvSpPr txBox="1"/>
          <p:nvPr/>
        </p:nvSpPr>
        <p:spPr>
          <a:xfrm>
            <a:off x="1233487" y="2754312"/>
            <a:ext cx="4419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 healthy range</a:t>
            </a:r>
            <a:endParaRPr/>
          </a:p>
        </p:txBody>
      </p:sp>
      <p:sp>
        <p:nvSpPr>
          <p:cNvPr id="100" name="Google Shape;100;p15"/>
          <p:cNvSpPr txBox="1"/>
          <p:nvPr/>
        </p:nvSpPr>
        <p:spPr>
          <a:xfrm>
            <a:off x="1206500" y="4049712"/>
            <a:ext cx="4419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Age &amp; gender</a:t>
            </a:r>
            <a:endParaRPr/>
          </a:p>
        </p:txBody>
      </p:sp>
      <p:sp>
        <p:nvSpPr>
          <p:cNvPr id="101" name="Google Shape;101;p15"/>
          <p:cNvSpPr txBox="1"/>
          <p:nvPr/>
        </p:nvSpPr>
        <p:spPr>
          <a:xfrm>
            <a:off x="1447800" y="5345112"/>
            <a:ext cx="4419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warning</a:t>
            </a:r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1828800" y="6059487"/>
            <a:ext cx="4419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Take action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52400"/>
            <a:ext cx="8539162" cy="601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17"/>
          <p:cNvGraphicFramePr/>
          <p:nvPr/>
        </p:nvGraphicFramePr>
        <p:xfrm>
          <a:off x="228600" y="2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{E7E004D2-4742-4A88-9970-1807850B220D}</a:tableStyleId>
              </a:tblPr>
              <a:tblGrid>
                <a:gridCol w="8534400"/>
              </a:tblGrid>
              <a:tr h="2082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Guidelines are good but should never be used on their..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82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For Example BMI cant tell the difference between  fat and..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82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Also for example, women naturally have more __________ </a:t>
                      </a: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</a:t>
                      </a: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than men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3" name="Google Shape;113;p17"/>
          <p:cNvSpPr txBox="1"/>
          <p:nvPr/>
        </p:nvSpPr>
        <p:spPr>
          <a:xfrm>
            <a:off x="3352800" y="1143000"/>
            <a:ext cx="4419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own</a:t>
            </a:r>
            <a:endParaRPr/>
          </a:p>
        </p:txBody>
      </p:sp>
      <p:sp>
        <p:nvSpPr>
          <p:cNvPr id="114" name="Google Shape;114;p17"/>
          <p:cNvSpPr txBox="1"/>
          <p:nvPr/>
        </p:nvSpPr>
        <p:spPr>
          <a:xfrm>
            <a:off x="3733800" y="3028950"/>
            <a:ext cx="4419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muscle</a:t>
            </a:r>
            <a:endParaRPr/>
          </a:p>
        </p:txBody>
      </p:sp>
      <p:sp>
        <p:nvSpPr>
          <p:cNvPr id="115" name="Google Shape;115;p17"/>
          <p:cNvSpPr txBox="1"/>
          <p:nvPr/>
        </p:nvSpPr>
        <p:spPr>
          <a:xfrm>
            <a:off x="1524000" y="4770437"/>
            <a:ext cx="4419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Body fat 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"/>
            <a:ext cx="8521700" cy="594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73025"/>
            <a:ext cx="8607425" cy="4657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6" name="Google Shape;126;p19"/>
          <p:cNvGraphicFramePr/>
          <p:nvPr/>
        </p:nvGraphicFramePr>
        <p:xfrm>
          <a:off x="609600" y="47513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{E7E004D2-4742-4A88-9970-1807850B220D}</a:tableStyleId>
              </a:tblPr>
              <a:tblGrid>
                <a:gridCol w="8077200"/>
              </a:tblGrid>
              <a:tr h="1014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Evidence must be validated which means</a:t>
                      </a:r>
                      <a:endParaRPr b="0" i="0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reasoned judgement doesn’t only look at ..</a:t>
                      </a:r>
                      <a:endParaRPr b="0" i="0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27" name="Google Shape;127;p19"/>
          <p:cNvSpPr txBox="1"/>
          <p:nvPr/>
        </p:nvSpPr>
        <p:spPr>
          <a:xfrm>
            <a:off x="2819400" y="1600200"/>
            <a:ext cx="4419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Accurate &amp; precise</a:t>
            </a:r>
            <a:endParaRPr/>
          </a:p>
        </p:txBody>
      </p:sp>
      <p:sp>
        <p:nvSpPr>
          <p:cNvPr id="128" name="Google Shape;128;p19"/>
          <p:cNvSpPr txBox="1"/>
          <p:nvPr/>
        </p:nvSpPr>
        <p:spPr>
          <a:xfrm>
            <a:off x="2819400" y="2516187"/>
            <a:ext cx="4419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Collected and clear</a:t>
            </a:r>
            <a:endParaRPr/>
          </a:p>
        </p:txBody>
      </p:sp>
      <p:sp>
        <p:nvSpPr>
          <p:cNvPr id="129" name="Google Shape;129;p19"/>
          <p:cNvSpPr txBox="1"/>
          <p:nvPr/>
        </p:nvSpPr>
        <p:spPr>
          <a:xfrm>
            <a:off x="3505200" y="5102225"/>
            <a:ext cx="4419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checked</a:t>
            </a:r>
            <a:endParaRPr/>
          </a:p>
        </p:txBody>
      </p:sp>
      <p:sp>
        <p:nvSpPr>
          <p:cNvPr id="130" name="Google Shape;130;p19"/>
          <p:cNvSpPr txBox="1"/>
          <p:nvPr/>
        </p:nvSpPr>
        <p:spPr>
          <a:xfrm>
            <a:off x="3352800" y="6075362"/>
            <a:ext cx="4419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One thing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304800"/>
            <a:ext cx="8656637" cy="5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228600"/>
            <a:ext cx="8516937" cy="601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