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65119F8-8D51-4426-A716-D3DC981AE04B}">
  <a:tblStyle styleId="{065119F8-8D51-4426-A716-D3DC981AE04B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24" name="Google Shape;24;p4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25" name="Google Shape;25;p4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26" name="Google Shape;26;p4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27" name="Google Shape;27;p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5" name="Google Shape;45;p7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52" name="Google Shape;52;p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3" name="Google Shape;53;p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64" name="Google Shape;64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>
    <p:push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create.kahoot.it/share/5c1348d0-66ff-430b-b254-41cb578b79c2" TargetMode="Externa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youtube.com/watch?v=K3F5BV82Lg8" TargetMode="External"/><Relationship Id="rId4" Type="http://schemas.openxmlformats.org/officeDocument/2006/relationships/image" Target="../media/image7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9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www.youtube.com/watch?v=jZOAe5eu2FE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</a:pPr>
            <a:r>
              <a:rPr b="1" i="0" lang="en-US" sz="1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*  Learning Objective: p 130</a:t>
            </a:r>
            <a:br>
              <a:rPr b="1" i="0" lang="en-US" sz="1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4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Genetic Inheritance</a:t>
            </a:r>
            <a:br>
              <a:rPr b="1" i="0" lang="en-US" sz="1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85" name="Google Shape;85;p13"/>
          <p:cNvSpPr txBox="1"/>
          <p:nvPr>
            <p:ph idx="1" type="body"/>
          </p:nvPr>
        </p:nvSpPr>
        <p:spPr>
          <a:xfrm>
            <a:off x="457200" y="1600200"/>
            <a:ext cx="4114800" cy="35814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Success Criteria: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</a:pPr>
            <a:r>
              <a:rPr b="0" i="0" lang="en-US" sz="4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Inheritance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</a:pPr>
            <a:r>
              <a:rPr b="0" i="0" lang="en-US" sz="4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it works</a:t>
            </a:r>
            <a:endParaRPr b="0" i="0" sz="4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</a:pPr>
            <a:r>
              <a:rPr b="0" i="0" lang="en-US" sz="4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Predisposition</a:t>
            </a:r>
            <a:endParaRPr/>
          </a:p>
          <a:p>
            <a:pPr indent="-63500" lvl="0" marL="342900" rtl="0" algn="l">
              <a:spcBef>
                <a:spcPts val="88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t/>
            </a:r>
            <a:endParaRPr b="0" i="0" sz="4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457200" y="5334000"/>
            <a:ext cx="8382000" cy="2016125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Why am I doing this 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US" sz="32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 all inherit SOME things from our parents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A close up of a logo&#10;&#10;Description automatically generated" id="87" name="Google Shape;87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24400" y="1844675"/>
            <a:ext cx="3962400" cy="3463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2" name="Google Shape;142;p22"/>
          <p:cNvGraphicFramePr/>
          <p:nvPr/>
        </p:nvGraphicFramePr>
        <p:xfrm>
          <a:off x="304800" y="304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{065119F8-8D51-4426-A716-D3DC981AE04B}</a:tableStyleId>
              </a:tblPr>
              <a:tblGrid>
                <a:gridCol w="2133600"/>
                <a:gridCol w="2133600"/>
                <a:gridCol w="2133600"/>
                <a:gridCol w="2133600"/>
              </a:tblGrid>
              <a:tr h="1898650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You can _____________________ heart disease, but ____________________ factors like what kinds of food you eat may increase your risk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  <a:tr h="2136775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600"/>
                        <a:buFont typeface="Calibri"/>
                        <a:buNone/>
                      </a:pPr>
                      <a:r>
                        <a:rPr b="0" i="0" lang="en-US" sz="3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Predisposition means..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600"/>
                        <a:buFont typeface="Calibri"/>
                        <a:buNone/>
                      </a:pPr>
                      <a:r>
                        <a:rPr b="0" i="0" lang="en-US" sz="3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  <a:tr h="2136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600"/>
                        <a:buFont typeface="Calibri"/>
                        <a:buNone/>
                      </a:pPr>
                      <a:r>
                        <a:rPr b="0" i="0" lang="en-US" sz="3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This is due to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600"/>
                        <a:buFont typeface="Calibri"/>
                        <a:buNone/>
                      </a:pPr>
                      <a:r>
                        <a:rPr b="0" i="0" lang="en-US" sz="3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600"/>
                        <a:buFont typeface="Calibri"/>
                        <a:buNone/>
                      </a:pPr>
                      <a:r>
                        <a:rPr b="0" i="0" lang="en-US" sz="3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600"/>
                        <a:buFont typeface="Calibri"/>
                        <a:buNone/>
                      </a:pPr>
                      <a:r>
                        <a:rPr b="0" i="0" lang="en-US" sz="3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600"/>
                        <a:buFont typeface="Calibri"/>
                        <a:buNone/>
                      </a:pPr>
                      <a:r>
                        <a:rPr b="0" i="0" lang="en-US" sz="3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43" name="Google Shape;143;p22"/>
          <p:cNvSpPr txBox="1"/>
          <p:nvPr/>
        </p:nvSpPr>
        <p:spPr>
          <a:xfrm>
            <a:off x="2133600" y="152400"/>
            <a:ext cx="38862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1" i="0" lang="en-US" sz="36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inherit</a:t>
            </a:r>
            <a:endParaRPr/>
          </a:p>
        </p:txBody>
      </p:sp>
      <p:sp>
        <p:nvSpPr>
          <p:cNvPr id="144" name="Google Shape;144;p22"/>
          <p:cNvSpPr txBox="1"/>
          <p:nvPr/>
        </p:nvSpPr>
        <p:spPr>
          <a:xfrm>
            <a:off x="1600200" y="798512"/>
            <a:ext cx="38862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1" i="0" lang="en-US" sz="36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lifestyle</a:t>
            </a:r>
            <a:endParaRPr/>
          </a:p>
        </p:txBody>
      </p:sp>
      <p:sp>
        <p:nvSpPr>
          <p:cNvPr id="145" name="Google Shape;145;p22"/>
          <p:cNvSpPr txBox="1"/>
          <p:nvPr/>
        </p:nvSpPr>
        <p:spPr>
          <a:xfrm>
            <a:off x="838200" y="2744787"/>
            <a:ext cx="65532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1" i="0" lang="en-US" sz="36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More likely to get it </a:t>
            </a:r>
            <a:endParaRPr/>
          </a:p>
        </p:txBody>
      </p:sp>
      <p:sp>
        <p:nvSpPr>
          <p:cNvPr id="146" name="Google Shape;146;p22"/>
          <p:cNvSpPr txBox="1"/>
          <p:nvPr/>
        </p:nvSpPr>
        <p:spPr>
          <a:xfrm>
            <a:off x="2628900" y="4691062"/>
            <a:ext cx="38862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1" i="0" lang="en-US" sz="36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genetics</a:t>
            </a:r>
            <a:endParaRPr/>
          </a:p>
        </p:txBody>
      </p:sp>
      <p:sp>
        <p:nvSpPr>
          <p:cNvPr id="147" name="Google Shape;147;p22"/>
          <p:cNvSpPr txBox="1"/>
          <p:nvPr/>
        </p:nvSpPr>
        <p:spPr>
          <a:xfrm>
            <a:off x="4572000" y="4432300"/>
            <a:ext cx="38862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1" i="0" lang="en-US" sz="36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lifestyle</a:t>
            </a:r>
            <a:endParaRPr/>
          </a:p>
        </p:txBody>
      </p:sp>
      <p:sp>
        <p:nvSpPr>
          <p:cNvPr id="148" name="Google Shape;148;p22"/>
          <p:cNvSpPr txBox="1"/>
          <p:nvPr/>
        </p:nvSpPr>
        <p:spPr>
          <a:xfrm>
            <a:off x="6538912" y="5003800"/>
            <a:ext cx="2362200" cy="955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</a:pPr>
            <a:r>
              <a:rPr b="1" i="0" lang="en-US" sz="28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Combination of both</a:t>
            </a:r>
            <a:endParaRPr/>
          </a:p>
        </p:txBody>
      </p:sp>
    </p:spTree>
  </p:cSld>
  <p:clrMapOvr>
    <a:masterClrMapping/>
  </p:clrMapOvr>
  <p:transition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Google Shape;153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62" y="36512"/>
            <a:ext cx="5407025" cy="3163887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54" name="Google Shape;154;p23"/>
          <p:cNvGraphicFramePr/>
          <p:nvPr/>
        </p:nvGraphicFramePr>
        <p:xfrm>
          <a:off x="381000" y="2971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{065119F8-8D51-4426-A716-D3DC981AE04B}</a:tableStyleId>
              </a:tblPr>
              <a:tblGrid>
                <a:gridCol w="8153400"/>
              </a:tblGrid>
              <a:tr h="769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b="1" i="0" lang="en-US" sz="40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Physical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769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0"/>
                        <a:buFont typeface="Arial"/>
                        <a:buNone/>
                      </a:pPr>
                      <a:r>
                        <a:rPr b="0" i="0" lang="en-US" sz="4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Lifestyle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3F4"/>
                    </a:solidFill>
                  </a:tcPr>
                </a:tc>
              </a:tr>
              <a:tr h="769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0"/>
                        <a:buFont typeface="Arial"/>
                        <a:buNone/>
                      </a:pPr>
                      <a:r>
                        <a:rPr b="0" i="0" lang="en-US" sz="4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Social &amp; Cultural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9FA"/>
                    </a:solidFill>
                  </a:tcPr>
                </a:tc>
              </a:tr>
              <a:tr h="769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0"/>
                        <a:buFont typeface="Arial"/>
                        <a:buNone/>
                      </a:pPr>
                      <a:r>
                        <a:rPr b="0" i="0" lang="en-US" sz="4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Relationships &amp; isolation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3F4"/>
                    </a:solidFill>
                  </a:tcPr>
                </a:tc>
              </a:tr>
              <a:tr h="769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0"/>
                        <a:buFont typeface="Arial"/>
                        <a:buNone/>
                      </a:pPr>
                      <a:r>
                        <a:rPr b="0" i="0" lang="en-US" sz="4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Economics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9F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24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sz="2400"/>
          </a:p>
        </p:txBody>
      </p:sp>
      <p:sp>
        <p:nvSpPr>
          <p:cNvPr id="161" name="Google Shape;161;p24"/>
          <p:cNvSpPr txBox="1"/>
          <p:nvPr>
            <p:ph idx="1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c3 laa definitions &amp; GENETICS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SMHW </a:t>
            </a:r>
            <a:endParaRPr/>
          </a:p>
        </p:txBody>
      </p:sp>
      <p:sp>
        <p:nvSpPr>
          <p:cNvPr id="162" name="Google Shape;162;p24"/>
          <p:cNvSpPr txBox="1"/>
          <p:nvPr>
            <p:ph idx="1" type="body"/>
          </p:nvPr>
        </p:nvSpPr>
        <p:spPr>
          <a:xfrm>
            <a:off x="4645025" y="1535112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sz="2400"/>
          </a:p>
        </p:txBody>
      </p:sp>
      <p:sp>
        <p:nvSpPr>
          <p:cNvPr id="163" name="Google Shape;163;p24"/>
          <p:cNvSpPr txBox="1"/>
          <p:nvPr>
            <p:ph idx="2" type="body"/>
          </p:nvPr>
        </p:nvSpPr>
        <p:spPr>
          <a:xfrm>
            <a:off x="4645025" y="2174875"/>
            <a:ext cx="4041775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https://create.kahoot.it/share/5c1348d0-66ff-430b-b254-41cb578b79c2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</p:spTree>
  </p:cSld>
  <p:clrMapOvr>
    <a:masterClrMapping/>
  </p:clrMapOvr>
  <p:transition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</a:pPr>
            <a:r>
              <a:rPr b="1" i="0" lang="en-US" sz="1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*  Learning Objective: p 130</a:t>
            </a:r>
            <a:br>
              <a:rPr b="1" i="0" lang="en-US" sz="1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4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Genetic Inheritance</a:t>
            </a:r>
            <a:br>
              <a:rPr b="1" i="0" lang="en-US" sz="1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169" name="Google Shape;169;p25"/>
          <p:cNvSpPr txBox="1"/>
          <p:nvPr>
            <p:ph idx="1" type="body"/>
          </p:nvPr>
        </p:nvSpPr>
        <p:spPr>
          <a:xfrm>
            <a:off x="457200" y="1600200"/>
            <a:ext cx="4114800" cy="35814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Success Criteria: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</a:pPr>
            <a:r>
              <a:rPr b="0" i="0" lang="en-US" sz="4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Inheritance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</a:pPr>
            <a:r>
              <a:rPr b="0" i="0" lang="en-US" sz="4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it works</a:t>
            </a:r>
            <a:endParaRPr b="0" i="0" sz="4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</a:pPr>
            <a:r>
              <a:rPr b="0" i="0" lang="en-US" sz="4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Predisposition</a:t>
            </a:r>
            <a:endParaRPr/>
          </a:p>
          <a:p>
            <a:pPr indent="-63500" lvl="0" marL="342900" rtl="0" algn="l">
              <a:spcBef>
                <a:spcPts val="88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t/>
            </a:r>
            <a:endParaRPr b="0" i="0" sz="4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25"/>
          <p:cNvSpPr txBox="1"/>
          <p:nvPr/>
        </p:nvSpPr>
        <p:spPr>
          <a:xfrm>
            <a:off x="457200" y="5334000"/>
            <a:ext cx="8382000" cy="2016125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Why am I doing this 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US" sz="32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 all inherit SOME things from our parents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A close up of a logo&#10;&#10;Description automatically generated" id="171" name="Google Shape;171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24400" y="1844675"/>
            <a:ext cx="3962400" cy="3463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>
            <p:ph type="title"/>
          </p:nvPr>
        </p:nvSpPr>
        <p:spPr>
          <a:xfrm>
            <a:off x="152400" y="23812"/>
            <a:ext cx="8534400" cy="334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</a:pPr>
            <a:r>
              <a:rPr b="0" i="0" lang="en-US" sz="2400" u="sng">
                <a:solidFill>
                  <a:schemeClr val="hlink"/>
                </a:solidFill>
                <a:hlinkClick r:id="rId3"/>
              </a:rPr>
              <a:t>https://www.youtube.com/watch?v=K3F5BV82Lg8</a:t>
            </a:r>
            <a:endParaRPr/>
          </a:p>
        </p:txBody>
      </p:sp>
      <p:pic>
        <p:nvPicPr>
          <p:cNvPr id="93" name="Google Shape;93;p14" title="The Story of Inheritance - Dara O Briain's Science Club - BBC Two"/>
          <p:cNvPicPr preferRelativeResize="0"/>
          <p:nvPr>
            <p:ph idx="4294967295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2400" y="762000"/>
            <a:ext cx="8763000" cy="594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176212"/>
            <a:ext cx="8456612" cy="53863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152400"/>
            <a:ext cx="8809037" cy="571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8" name="Google Shape;108;p17"/>
          <p:cNvGraphicFramePr/>
          <p:nvPr/>
        </p:nvGraphicFramePr>
        <p:xfrm>
          <a:off x="304800" y="152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{065119F8-8D51-4426-A716-D3DC981AE04B}</a:tableStyleId>
              </a:tblPr>
              <a:tblGrid>
                <a:gridCol w="4413250"/>
                <a:gridCol w="1185850"/>
                <a:gridCol w="877875"/>
                <a:gridCol w="647700"/>
                <a:gridCol w="342900"/>
                <a:gridCol w="1143000"/>
              </a:tblGrid>
              <a:tr h="892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What type of factor is Genetics?</a:t>
                      </a:r>
                      <a:endParaRPr/>
                    </a:p>
                  </a:txBody>
                  <a:tcPr marT="0" marB="0" marR="56450" marL="5645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b="0" i="0" lang="en-US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Social</a:t>
                      </a:r>
                      <a:endParaRPr/>
                    </a:p>
                  </a:txBody>
                  <a:tcPr marT="0" marB="0" marR="56450" marL="5645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b="0" i="0" lang="en-US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Lifestyle</a:t>
                      </a:r>
                      <a:endParaRPr/>
                    </a:p>
                  </a:txBody>
                  <a:tcPr marT="0" marB="0" marR="56450" marL="5645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b="0" i="0" lang="en-US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Economic</a:t>
                      </a:r>
                      <a:endParaRPr/>
                    </a:p>
                  </a:txBody>
                  <a:tcPr marT="0" marB="0" marR="56450" marL="5645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b="0" i="0" lang="en-US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Physical</a:t>
                      </a:r>
                      <a:endParaRPr/>
                    </a:p>
                  </a:txBody>
                  <a:tcPr marT="0" marB="0" marR="56450" marL="5645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93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 genetic problem only affects 1 of the PIES?</a:t>
                      </a:r>
                      <a:endParaRPr/>
                    </a:p>
                  </a:txBody>
                  <a:tcPr marT="0" marB="0" marR="56450" marL="5645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TRUE</a:t>
                      </a:r>
                      <a:endParaRPr/>
                    </a:p>
                  </a:txBody>
                  <a:tcPr marT="0" marB="0" marR="56450" marL="5645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FALSE</a:t>
                      </a:r>
                      <a:endParaRPr/>
                    </a:p>
                  </a:txBody>
                  <a:tcPr marT="0" marB="0" marR="56450" marL="5645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892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We have 23 pairs of these in our bodies:</a:t>
                      </a:r>
                      <a:endParaRPr/>
                    </a:p>
                  </a:txBody>
                  <a:tcPr marT="0" marB="0" marR="56450" marL="5645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5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6450" marL="5645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  <a:tr h="893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The code of Genetics is called</a:t>
                      </a:r>
                      <a:endParaRPr b="0" i="0" sz="14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6450" marL="5645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5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6450" marL="5645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  <a:tr h="892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This means only 1 parent needs to have it to pass it on </a:t>
                      </a:r>
                      <a:endParaRPr/>
                    </a:p>
                  </a:txBody>
                  <a:tcPr marT="0" marB="0" marR="56450" marL="5645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6450" marL="5645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eg</a:t>
                      </a:r>
                      <a:endParaRPr/>
                    </a:p>
                  </a:txBody>
                  <a:tcPr marT="0" marB="0" marR="56450" marL="5645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1349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This means BOTH parents would need to have it to pass it on </a:t>
                      </a:r>
                      <a:endParaRPr/>
                    </a:p>
                  </a:txBody>
                  <a:tcPr marT="0" marB="0" marR="56450" marL="5645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6450" marL="5645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b="0" i="0" lang="en-US" sz="2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eg</a:t>
                      </a:r>
                      <a:endParaRPr/>
                    </a:p>
                  </a:txBody>
                  <a:tcPr marT="0" marB="0" marR="56450" marL="5645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</a:tbl>
          </a:graphicData>
        </a:graphic>
      </p:graphicFrame>
      <p:sp>
        <p:nvSpPr>
          <p:cNvPr id="109" name="Google Shape;109;p17"/>
          <p:cNvSpPr/>
          <p:nvPr/>
        </p:nvSpPr>
        <p:spPr>
          <a:xfrm>
            <a:off x="7924800" y="381000"/>
            <a:ext cx="762000" cy="685800"/>
          </a:xfrm>
          <a:custGeom>
            <a:rect b="b" l="l" r="r" t="t"/>
            <a:pathLst>
              <a:path extrusionOk="0" h="685800" w="762000">
                <a:moveTo>
                  <a:pt x="101003" y="141275"/>
                </a:moveTo>
                <a:lnTo>
                  <a:pt x="660997" y="141275"/>
                </a:lnTo>
                <a:lnTo>
                  <a:pt x="660997" y="302575"/>
                </a:lnTo>
                <a:lnTo>
                  <a:pt x="101003" y="302575"/>
                </a:lnTo>
                <a:lnTo>
                  <a:pt x="101003" y="141275"/>
                </a:lnTo>
                <a:close/>
                <a:moveTo>
                  <a:pt x="101003" y="383225"/>
                </a:moveTo>
                <a:lnTo>
                  <a:pt x="660997" y="383225"/>
                </a:lnTo>
                <a:lnTo>
                  <a:pt x="660997" y="544525"/>
                </a:lnTo>
                <a:lnTo>
                  <a:pt x="101003" y="544525"/>
                </a:lnTo>
                <a:lnTo>
                  <a:pt x="101003" y="383225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7"/>
          <p:cNvSpPr/>
          <p:nvPr/>
        </p:nvSpPr>
        <p:spPr>
          <a:xfrm>
            <a:off x="7696200" y="1295400"/>
            <a:ext cx="762000" cy="685800"/>
          </a:xfrm>
          <a:custGeom>
            <a:rect b="b" l="l" r="r" t="t"/>
            <a:pathLst>
              <a:path extrusionOk="0" h="685800" w="762000">
                <a:moveTo>
                  <a:pt x="101003" y="141275"/>
                </a:moveTo>
                <a:lnTo>
                  <a:pt x="660997" y="141275"/>
                </a:lnTo>
                <a:lnTo>
                  <a:pt x="660997" y="302575"/>
                </a:lnTo>
                <a:lnTo>
                  <a:pt x="101003" y="302575"/>
                </a:lnTo>
                <a:lnTo>
                  <a:pt x="101003" y="141275"/>
                </a:lnTo>
                <a:close/>
                <a:moveTo>
                  <a:pt x="101003" y="383225"/>
                </a:moveTo>
                <a:lnTo>
                  <a:pt x="660997" y="383225"/>
                </a:lnTo>
                <a:lnTo>
                  <a:pt x="660997" y="544525"/>
                </a:lnTo>
                <a:lnTo>
                  <a:pt x="101003" y="544525"/>
                </a:lnTo>
                <a:lnTo>
                  <a:pt x="101003" y="383225"/>
                </a:lnTo>
                <a:close/>
              </a:path>
            </a:pathLst>
          </a:cu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7"/>
          <p:cNvSpPr txBox="1"/>
          <p:nvPr/>
        </p:nvSpPr>
        <p:spPr>
          <a:xfrm>
            <a:off x="4800600" y="2133600"/>
            <a:ext cx="38862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1" i="0" lang="en-US" sz="36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Chromosomes</a:t>
            </a:r>
            <a:endParaRPr/>
          </a:p>
        </p:txBody>
      </p:sp>
      <p:sp>
        <p:nvSpPr>
          <p:cNvPr id="112" name="Google Shape;112;p17"/>
          <p:cNvSpPr txBox="1"/>
          <p:nvPr/>
        </p:nvSpPr>
        <p:spPr>
          <a:xfrm>
            <a:off x="4864100" y="2851150"/>
            <a:ext cx="38862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1" i="0" lang="en-US" sz="36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DNA</a:t>
            </a:r>
            <a:endParaRPr/>
          </a:p>
        </p:txBody>
      </p:sp>
      <p:sp>
        <p:nvSpPr>
          <p:cNvPr id="113" name="Google Shape;113;p17"/>
          <p:cNvSpPr txBox="1"/>
          <p:nvPr/>
        </p:nvSpPr>
        <p:spPr>
          <a:xfrm>
            <a:off x="4795837" y="3762375"/>
            <a:ext cx="2671762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1" i="0" lang="en-US" sz="36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dominant</a:t>
            </a:r>
            <a:endParaRPr/>
          </a:p>
        </p:txBody>
      </p:sp>
      <p:sp>
        <p:nvSpPr>
          <p:cNvPr id="114" name="Google Shape;114;p17"/>
          <p:cNvSpPr txBox="1"/>
          <p:nvPr/>
        </p:nvSpPr>
        <p:spPr>
          <a:xfrm>
            <a:off x="7427912" y="3938587"/>
            <a:ext cx="38862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1" i="0" lang="en-US" sz="18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huntingtons</a:t>
            </a:r>
            <a:endParaRPr/>
          </a:p>
        </p:txBody>
      </p:sp>
      <p:sp>
        <p:nvSpPr>
          <p:cNvPr id="115" name="Google Shape;115;p17"/>
          <p:cNvSpPr txBox="1"/>
          <p:nvPr/>
        </p:nvSpPr>
        <p:spPr>
          <a:xfrm>
            <a:off x="4692650" y="5030787"/>
            <a:ext cx="2671762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1" i="0" lang="en-US" sz="36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recessive</a:t>
            </a:r>
            <a:endParaRPr/>
          </a:p>
        </p:txBody>
      </p:sp>
      <p:sp>
        <p:nvSpPr>
          <p:cNvPr id="116" name="Google Shape;116;p17"/>
          <p:cNvSpPr txBox="1"/>
          <p:nvPr/>
        </p:nvSpPr>
        <p:spPr>
          <a:xfrm>
            <a:off x="7515225" y="5024437"/>
            <a:ext cx="1171575" cy="922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1" i="0" lang="en-US" sz="18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Cyctic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1" i="0" lang="en-US" sz="18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fibrosis</a:t>
            </a:r>
            <a:endParaRPr/>
          </a:p>
        </p:txBody>
      </p:sp>
    </p:spTree>
  </p:cSld>
  <p:clrMapOvr>
    <a:masterClrMapping/>
  </p:clrMapOvr>
  <p:transition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Google Shape;121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381000"/>
            <a:ext cx="8467725" cy="571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6350" y="3216275"/>
            <a:ext cx="4010025" cy="213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361950"/>
            <a:ext cx="8801100" cy="5124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0"/>
          <p:cNvSpPr txBox="1"/>
          <p:nvPr/>
        </p:nvSpPr>
        <p:spPr>
          <a:xfrm>
            <a:off x="228600" y="381000"/>
            <a:ext cx="7620000" cy="923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</a:pPr>
            <a:r>
              <a:rPr b="0" i="0" lang="en-US" sz="18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https://www.youtube.com/watch?v=jZOAe5eu2FE</a:t>
            </a:r>
            <a:r>
              <a:rPr b="0" i="0" lang="en-US" sz="18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8 minutes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push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Google Shape;137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228600"/>
            <a:ext cx="7162800" cy="6435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