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9C3B0C-BE6E-46FB-BA4D-0F47F4D71530}">
  <a:tblStyle styleId="{939C3B0C-BE6E-46FB-BA4D-0F47F4D7153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ZPVwgnp3dAc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148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Financial resources</a:t>
            </a: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Poverty</a:t>
            </a:r>
            <a:endParaRPr/>
          </a:p>
          <a:p>
            <a:pPr indent="0" lvl="0" marL="3429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200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makes a difference to health</a:t>
            </a:r>
            <a:endParaRPr/>
          </a:p>
        </p:txBody>
      </p:sp>
      <p:pic>
        <p:nvPicPr>
          <p:cNvPr descr="jobsanger: CEO Pay - It's Beyond Outrageous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582737"/>
            <a:ext cx="3113087" cy="36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2"/>
          <p:cNvGraphicFramePr/>
          <p:nvPr/>
        </p:nvGraphicFramePr>
        <p:xfrm>
          <a:off x="228600" y="2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{939C3B0C-BE6E-46FB-BA4D-0F47F4D71530}</a:tableStyleId>
              </a:tblPr>
              <a:tblGrid>
                <a:gridCol w="4548175"/>
                <a:gridCol w="4214800"/>
              </a:tblGrid>
              <a:tr h="5826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Poverty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6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Poverty means..</a:t>
                      </a:r>
                      <a:endParaRPr b="0" i="0"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many kids live in poverty?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Absolute poverty means….</a:t>
                      </a:r>
                      <a:endParaRPr b="0" i="0"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Relative poverty means…</a:t>
                      </a:r>
                      <a:endParaRPr b="0" i="0"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1" i="0" lang="en-US" sz="32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possible results of poverty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miss out on school…</a:t>
                      </a:r>
                      <a:endParaRPr b="0" i="0"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</a:tr>
              <a:tr h="116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cant afford warm..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Never have…</a:t>
                      </a:r>
                      <a:endParaRPr b="0" i="0"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</a:tr>
              <a:tr h="116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do less well at 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Earn less when they are </a:t>
                      </a:r>
                      <a:endParaRPr b="0" i="0"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148" name="Google Shape;148;p22"/>
          <p:cNvSpPr txBox="1"/>
          <p:nvPr/>
        </p:nvSpPr>
        <p:spPr>
          <a:xfrm>
            <a:off x="533400" y="114300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money</a:t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6324600" y="129540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3.9 Million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228600" y="2381250"/>
            <a:ext cx="4191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Cant afford basics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4724400" y="2381250"/>
            <a:ext cx="4419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Lots less than others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5105400" y="3478212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Trips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914400" y="4556125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clothes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5105400" y="4575175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sleepovers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2171700" y="5910262"/>
            <a:ext cx="3276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5448300" y="582295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adults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074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0875" y="2170112"/>
            <a:ext cx="4662487" cy="301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2438400"/>
            <a:ext cx="38100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6106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991600" cy="66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0"/>
            <a:ext cx="89916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c3 laa definitions &amp; GENETICS &amp; Financial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7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https://www.youtube.com/watch?v=ZPVwgnp3dAc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148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Financial resources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Poverty</a:t>
            </a:r>
            <a:endParaRPr/>
          </a:p>
          <a:p>
            <a:pPr indent="0" lvl="0" marL="3429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57200" y="5334000"/>
            <a:ext cx="8382000" cy="1200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makes a difference to health</a:t>
            </a:r>
            <a:endParaRPr/>
          </a:p>
        </p:txBody>
      </p:sp>
      <p:pic>
        <p:nvPicPr>
          <p:cNvPr descr="jobsanger: CEO Pay - It's Beyond Outrageous"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582737"/>
            <a:ext cx="3113087" cy="36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999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25" y="2286000"/>
            <a:ext cx="4600575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2438400"/>
            <a:ext cx="41148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726487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6"/>
          <p:cNvGraphicFramePr/>
          <p:nvPr/>
        </p:nvGraphicFramePr>
        <p:xfrm>
          <a:off x="3048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{939C3B0C-BE6E-46FB-BA4D-0F47F4D71530}</a:tableStyleId>
              </a:tblPr>
              <a:tblGrid>
                <a:gridCol w="4191000"/>
                <a:gridCol w="152400"/>
                <a:gridCol w="2209800"/>
                <a:gridCol w="2286000"/>
              </a:tblGrid>
              <a:tr h="6143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r>
                        <a:rPr b="1" i="0" lang="en-US" sz="29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resources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46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Wealth means..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Class means…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46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Possessions means…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Income means…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98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Money can have a big impact on your…….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782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reasons why someone might not have a job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100" marB="37100" marR="74225" marL="74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098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Without a job, what can you get from the government?</a:t>
                      </a:r>
                      <a:endParaRPr b="0" i="0" sz="1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55650" marL="55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05" name="Google Shape;105;p16"/>
          <p:cNvSpPr txBox="1"/>
          <p:nvPr/>
        </p:nvSpPr>
        <p:spPr>
          <a:xfrm>
            <a:off x="533400" y="114300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Lots of money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4611687" y="1143000"/>
            <a:ext cx="4724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Upper , middle or lower wealth people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04800" y="2492375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Luxuries you can buy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4748212" y="2492375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Money you get each month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5105400" y="3865562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4611687" y="4784725"/>
            <a:ext cx="2246312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ill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6891337" y="4803775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carer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2171700" y="5910262"/>
            <a:ext cx="3276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143000"/>
            <a:ext cx="8763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609600" y="152400"/>
            <a:ext cx="41148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Optional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534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19"/>
          <p:cNvGraphicFramePr/>
          <p:nvPr/>
        </p:nvGraphicFramePr>
        <p:xfrm>
          <a:off x="228600" y="45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{939C3B0C-BE6E-46FB-BA4D-0F47F4D71530}</a:tableStyleId>
              </a:tblPr>
              <a:tblGrid>
                <a:gridCol w="4389425"/>
                <a:gridCol w="4068750"/>
              </a:tblGrid>
              <a:tr h="1219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Money &amp; PIES = Being rich affects your…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43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Intellectual</a:t>
                      </a:r>
                      <a:endParaRPr b="0" i="0" sz="2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</a:t>
                      </a:r>
                      <a:endParaRPr b="0" i="0" sz="2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9" name="Google Shape;129;p19"/>
          <p:cNvSpPr txBox="1"/>
          <p:nvPr/>
        </p:nvSpPr>
        <p:spPr>
          <a:xfrm>
            <a:off x="381000" y="2286000"/>
            <a:ext cx="32766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Balanced diet / Gym membership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4546600" y="2459037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Afford university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381000" y="4973637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 money stress</a:t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4800600" y="5005387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 out with mates = happy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