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3197F1B-B276-466C-8622-1024F7E9A576}">
  <a:tblStyle styleId="{33197F1B-B276-466C-8622-1024F7E9A57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GVBeY1jSG9Y" TargetMode="External"/><Relationship Id="rId4" Type="http://schemas.openxmlformats.org/officeDocument/2006/relationships/hyperlink" Target="https://www.youtube.com/watch?v=5jfmzufa8qo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150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Environmental Conditions</a:t>
            </a:r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pollution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Noise pollution</a:t>
            </a:r>
            <a:endParaRPr/>
          </a:p>
          <a:p>
            <a:pPr indent="-635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457200" y="5334000"/>
            <a:ext cx="8382000" cy="1524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you live will affect your health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oyalty Free Pollution Stock Photos | rawpixel"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539875"/>
            <a:ext cx="3775075" cy="34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6868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7" y="152400"/>
            <a:ext cx="8907462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oogle Shape;162;p24"/>
          <p:cNvGraphicFramePr/>
          <p:nvPr/>
        </p:nvGraphicFramePr>
        <p:xfrm>
          <a:off x="3048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{33197F1B-B276-466C-8622-1024F7E9A576}</a:tableStyleId>
              </a:tblPr>
              <a:tblGrid>
                <a:gridCol w="2189150"/>
                <a:gridCol w="2190750"/>
                <a:gridCol w="2190750"/>
                <a:gridCol w="2039925"/>
              </a:tblGrid>
              <a:tr h="7620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Noise pollution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 hMerge="1"/>
                <a:tc hMerge="1"/>
                <a:tc hMerge="1"/>
              </a:tr>
              <a:tr h="1265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examples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182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Noise pollution can cause…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2652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652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652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it worse in Richer or poorer cities?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63" name="Google Shape;163;p24"/>
          <p:cNvSpPr txBox="1"/>
          <p:nvPr/>
        </p:nvSpPr>
        <p:spPr>
          <a:xfrm>
            <a:off x="2667000" y="990600"/>
            <a:ext cx="1905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aircraft</a:t>
            </a:r>
            <a:endParaRPr/>
          </a:p>
        </p:txBody>
      </p:sp>
      <p:sp>
        <p:nvSpPr>
          <p:cNvPr id="164" name="Google Shape;164;p24"/>
          <p:cNvSpPr txBox="1"/>
          <p:nvPr/>
        </p:nvSpPr>
        <p:spPr>
          <a:xfrm>
            <a:off x="5029200" y="1219200"/>
            <a:ext cx="1905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traffic</a:t>
            </a:r>
            <a:endParaRPr/>
          </a:p>
        </p:txBody>
      </p:sp>
      <p:sp>
        <p:nvSpPr>
          <p:cNvPr id="165" name="Google Shape;165;p24"/>
          <p:cNvSpPr txBox="1"/>
          <p:nvPr/>
        </p:nvSpPr>
        <p:spPr>
          <a:xfrm>
            <a:off x="6942137" y="1201737"/>
            <a:ext cx="1905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drills</a:t>
            </a:r>
            <a:endParaRPr/>
          </a:p>
        </p:txBody>
      </p:sp>
      <p:sp>
        <p:nvSpPr>
          <p:cNvPr id="166" name="Google Shape;166;p24"/>
          <p:cNvSpPr txBox="1"/>
          <p:nvPr/>
        </p:nvSpPr>
        <p:spPr>
          <a:xfrm>
            <a:off x="762000" y="2895600"/>
            <a:ext cx="38100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 blood pressure</a:t>
            </a:r>
            <a:endParaRPr/>
          </a:p>
        </p:txBody>
      </p:sp>
      <p:sp>
        <p:nvSpPr>
          <p:cNvPr id="167" name="Google Shape;167;p24"/>
          <p:cNvSpPr txBox="1"/>
          <p:nvPr/>
        </p:nvSpPr>
        <p:spPr>
          <a:xfrm>
            <a:off x="5129212" y="2932112"/>
            <a:ext cx="3810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sleep</a:t>
            </a:r>
            <a:endParaRPr/>
          </a:p>
        </p:txBody>
      </p:sp>
      <p:sp>
        <p:nvSpPr>
          <p:cNvPr id="168" name="Google Shape;168;p24"/>
          <p:cNvSpPr txBox="1"/>
          <p:nvPr/>
        </p:nvSpPr>
        <p:spPr>
          <a:xfrm>
            <a:off x="738187" y="4067175"/>
            <a:ext cx="38100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deafness</a:t>
            </a:r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5334000" y="4067175"/>
            <a:ext cx="38100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stress</a:t>
            </a:r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2643187" y="5715000"/>
            <a:ext cx="3810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Poorer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8600"/>
            <a:ext cx="8991600" cy="619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8600"/>
            <a:ext cx="89916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8645525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112" y="3352800"/>
            <a:ext cx="8878887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Smhw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c3 laa definitions &amp; GENETICS &amp; environmental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3" name="Google Shape;193;p28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https://www.youtube.com/watch?v=GVBeY1jSG9Y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https://www.youtube.com/watch?v=5jfmzufa8qo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150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Environmental Conditions</a:t>
            </a:r>
            <a:endParaRPr/>
          </a:p>
        </p:txBody>
      </p:sp>
      <p:sp>
        <p:nvSpPr>
          <p:cNvPr id="199" name="Google Shape;199;p29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1" i="0" lang="en-US" sz="4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1" i="0" lang="en-US" sz="4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pollution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1" i="0" lang="en-US" sz="4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Noise pollution</a:t>
            </a:r>
            <a:endParaRPr/>
          </a:p>
          <a:p>
            <a:pPr indent="-635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4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457200" y="5334000"/>
            <a:ext cx="8382000" cy="1524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you live will affect your health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oyalty Free Pollution Stock Photos | rawpixel" id="201" name="Google Shape;20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539875"/>
            <a:ext cx="3775075" cy="34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581400"/>
            <a:ext cx="426085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0375" y="3381375"/>
            <a:ext cx="4673600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Google Shape;99;p15"/>
          <p:cNvGraphicFramePr/>
          <p:nvPr/>
        </p:nvGraphicFramePr>
        <p:xfrm>
          <a:off x="152400" y="30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{33197F1B-B276-466C-8622-1024F7E9A576}</a:tableStyleId>
              </a:tblPr>
              <a:tblGrid>
                <a:gridCol w="2189150"/>
                <a:gridCol w="2190750"/>
                <a:gridCol w="2190750"/>
                <a:gridCol w="2039925"/>
              </a:tblGrid>
              <a:tr h="65722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1" i="0" lang="en-US" sz="2800" u="sng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Environmental Conditions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8051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is Pollution?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86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3 things do we all need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0" name="Google Shape;100;p15"/>
          <p:cNvSpPr txBox="1"/>
          <p:nvPr/>
        </p:nvSpPr>
        <p:spPr>
          <a:xfrm>
            <a:off x="457200" y="1676400"/>
            <a:ext cx="7162800" cy="212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Arial"/>
              <a:buNone/>
            </a:pPr>
            <a:r>
              <a:rPr b="0" i="0" lang="en-US" sz="6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Bad stuff in the world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2438400" y="4191000"/>
            <a:ext cx="20574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b="0" i="0" lang="en-US" sz="6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air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4457700" y="4151312"/>
            <a:ext cx="20574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b="0" i="0" lang="en-US" sz="6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6781800" y="4151312"/>
            <a:ext cx="22098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sewage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0"/>
            <a:ext cx="8458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85344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18"/>
          <p:cNvGraphicFramePr/>
          <p:nvPr/>
        </p:nvGraphicFramePr>
        <p:xfrm>
          <a:off x="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{33197F1B-B276-466C-8622-1024F7E9A576}</a:tableStyleId>
              </a:tblPr>
              <a:tblGrid>
                <a:gridCol w="4419600"/>
                <a:gridCol w="4267200"/>
              </a:tblGrid>
              <a:tr h="5953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Air pollution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</a:tr>
              <a:tr h="119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is it ?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Where does it come from ?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it gone up or down?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Where is it worse?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effects of air pollution: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Respiratory means…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Irritate ..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Diseases like..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Dust from…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Come from other..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9" name="Google Shape;119;p18"/>
          <p:cNvSpPr txBox="1"/>
          <p:nvPr/>
        </p:nvSpPr>
        <p:spPr>
          <a:xfrm>
            <a:off x="228600" y="1066800"/>
            <a:ext cx="3733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Bad gas &amp; dust</a:t>
            </a:r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5218112" y="1219200"/>
            <a:ext cx="3733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Gas &amp; petrol</a:t>
            </a: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0" y="2305050"/>
            <a:ext cx="3733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down</a:t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4572000" y="2286000"/>
            <a:ext cx="3733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Towns &amp; cities</a:t>
            </a: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4572000" y="3279775"/>
            <a:ext cx="37338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Lungs &amp; breathing</a:t>
            </a: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381000" y="4779962"/>
            <a:ext cx="3733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Eyes nose throat</a:t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4495800" y="4779962"/>
            <a:ext cx="3733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asthma</a:t>
            </a:r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228600" y="6016625"/>
            <a:ext cx="3733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factories</a:t>
            </a:r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4457700" y="5851525"/>
            <a:ext cx="3733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countries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8763000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20"/>
          <p:cNvGraphicFramePr/>
          <p:nvPr/>
        </p:nvGraphicFramePr>
        <p:xfrm>
          <a:off x="3048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{33197F1B-B276-466C-8622-1024F7E9A576}</a:tableStyleId>
              </a:tblPr>
              <a:tblGrid>
                <a:gridCol w="4302125"/>
                <a:gridCol w="4156075"/>
              </a:tblGrid>
              <a:tr h="12954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b="0" i="0" lang="en-US" sz="4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PIES EFFECTS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90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b="0" i="0" lang="en-US" sz="4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Physical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b="0" i="0" lang="en-US" sz="4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Intellectual</a:t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b="0" i="0" lang="en-US" sz="4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0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b="0" i="0" lang="en-US" sz="4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Emotional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b="0" i="0" lang="en-US" sz="4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</a:t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b="0" i="0" lang="en-US" sz="4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8" name="Google Shape;138;p20"/>
          <p:cNvSpPr txBox="1"/>
          <p:nvPr/>
        </p:nvSpPr>
        <p:spPr>
          <a:xfrm>
            <a:off x="609600" y="2286000"/>
            <a:ext cx="3733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make us ill</a:t>
            </a: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4800600" y="2286000"/>
            <a:ext cx="37338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Damage our brain</a:t>
            </a:r>
            <a:endParaRPr/>
          </a:p>
        </p:txBody>
      </p:sp>
      <p:sp>
        <p:nvSpPr>
          <p:cNvPr id="140" name="Google Shape;140;p20"/>
          <p:cNvSpPr txBox="1"/>
          <p:nvPr/>
        </p:nvSpPr>
        <p:spPr>
          <a:xfrm>
            <a:off x="457200" y="4743450"/>
            <a:ext cx="3733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Make us sad</a:t>
            </a:r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4554537" y="4730750"/>
            <a:ext cx="37338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Stop us going out 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575" y="7937"/>
            <a:ext cx="5334000" cy="3954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152400"/>
            <a:ext cx="3895725" cy="669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