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sldIdLst>
    <p:sldId id="256" r:id="rId5"/>
    <p:sldId id="486" r:id="rId6"/>
    <p:sldId id="487" r:id="rId7"/>
    <p:sldId id="489" r:id="rId8"/>
    <p:sldId id="488" r:id="rId9"/>
    <p:sldId id="491" r:id="rId10"/>
    <p:sldId id="492" r:id="rId11"/>
    <p:sldId id="493" r:id="rId12"/>
    <p:sldId id="495" r:id="rId13"/>
    <p:sldId id="494" r:id="rId14"/>
    <p:sldId id="496" r:id="rId15"/>
    <p:sldId id="497" r:id="rId16"/>
    <p:sldId id="498" r:id="rId17"/>
    <p:sldId id="499" r:id="rId18"/>
    <p:sldId id="500" r:id="rId19"/>
    <p:sldId id="501" r:id="rId20"/>
    <p:sldId id="502" r:id="rId21"/>
    <p:sldId id="503" r:id="rId22"/>
    <p:sldId id="504" r:id="rId23"/>
    <p:sldId id="505" r:id="rId24"/>
    <p:sldId id="484"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C82E0-7E9B-4DF3-AB69-FDCC9D2BFE4F}" v="4" dt="2021-10-05T12:18:50.42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28" autoAdjust="0"/>
  </p:normalViewPr>
  <p:slideViewPr>
    <p:cSldViewPr snapToGrid="0" snapToObjects="1">
      <p:cViewPr varScale="1">
        <p:scale>
          <a:sx n="95" d="100"/>
          <a:sy n="95" d="100"/>
        </p:scale>
        <p:origin x="10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99557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3802257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5780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Talk/Speech</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a:bodyPr>
          <a:lstStyle/>
          <a:p>
            <a:r>
              <a:rPr lang="en-GB" b="1" dirty="0">
                <a:solidFill>
                  <a:schemeClr val="accent6">
                    <a:lumMod val="20000"/>
                    <a:lumOff val="80000"/>
                  </a:schemeClr>
                </a:solidFill>
              </a:rPr>
              <a:t>Getting to grips with writing a talk</a:t>
            </a:r>
          </a:p>
        </p:txBody>
      </p:sp>
      <p:sp>
        <p:nvSpPr>
          <p:cNvPr id="13" name="TextBox 12">
            <a:extLst>
              <a:ext uri="{FF2B5EF4-FFF2-40B4-BE49-F238E27FC236}">
                <a16:creationId xmlns:a16="http://schemas.microsoft.com/office/drawing/2014/main" id="{AEC82541-B653-433A-9190-90E793D9863D}"/>
              </a:ext>
            </a:extLst>
          </p:cNvPr>
          <p:cNvSpPr txBox="1"/>
          <p:nvPr/>
        </p:nvSpPr>
        <p:spPr>
          <a:xfrm>
            <a:off x="5907953" y="3594654"/>
            <a:ext cx="3032101" cy="2862322"/>
          </a:xfrm>
          <a:prstGeom prst="rect">
            <a:avLst/>
          </a:prstGeom>
          <a:solidFill>
            <a:schemeClr val="accent6">
              <a:lumMod val="20000"/>
              <a:lumOff val="80000"/>
            </a:schemeClr>
          </a:solid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
        <p:nvSpPr>
          <p:cNvPr id="8" name="TextBox 7">
            <a:extLst>
              <a:ext uri="{FF2B5EF4-FFF2-40B4-BE49-F238E27FC236}">
                <a16:creationId xmlns:a16="http://schemas.microsoft.com/office/drawing/2014/main" id="{D6097590-6841-4BC0-B501-9363C6FC0622}"/>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pic>
        <p:nvPicPr>
          <p:cNvPr id="9" name="Picture 8">
            <a:extLst>
              <a:ext uri="{FF2B5EF4-FFF2-40B4-BE49-F238E27FC236}">
                <a16:creationId xmlns:a16="http://schemas.microsoft.com/office/drawing/2014/main" id="{5E051FDC-28EE-44DB-83F7-988BF4EF09C2}"/>
              </a:ext>
            </a:extLst>
          </p:cNvPr>
          <p:cNvPicPr/>
          <p:nvPr/>
        </p:nvPicPr>
        <p:blipFill>
          <a:blip r:embed="rId3"/>
          <a:stretch>
            <a:fillRect/>
          </a:stretch>
        </p:blipFill>
        <p:spPr>
          <a:xfrm>
            <a:off x="316069" y="3594654"/>
            <a:ext cx="5019329" cy="2554476"/>
          </a:xfrm>
          <a:prstGeom prst="rect">
            <a:avLst/>
          </a:prstGeom>
        </p:spPr>
      </p:pic>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E9DF71-AE23-4086-B356-DD09C6077A51}"/>
              </a:ext>
            </a:extLst>
          </p:cNvPr>
          <p:cNvPicPr>
            <a:picLocks noChangeAspect="1"/>
          </p:cNvPicPr>
          <p:nvPr/>
        </p:nvPicPr>
        <p:blipFill>
          <a:blip r:embed="rId3"/>
          <a:stretch>
            <a:fillRect/>
          </a:stretch>
        </p:blipFill>
        <p:spPr>
          <a:xfrm>
            <a:off x="1535185" y="3263768"/>
            <a:ext cx="6602793" cy="3584050"/>
          </a:xfrm>
          <a:prstGeom prst="rect">
            <a:avLst/>
          </a:prstGeom>
        </p:spPr>
      </p:pic>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talk/speech – sample plan</a:t>
            </a:r>
          </a:p>
        </p:txBody>
      </p:sp>
      <p:sp>
        <p:nvSpPr>
          <p:cNvPr id="6" name="TextBox 5">
            <a:extLst>
              <a:ext uri="{FF2B5EF4-FFF2-40B4-BE49-F238E27FC236}">
                <a16:creationId xmlns:a16="http://schemas.microsoft.com/office/drawing/2014/main" id="{E94B4394-6518-4D53-AA9B-61EF3443148E}"/>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846FF-C0A5-424F-B769-6842E2411E77}"/>
              </a:ext>
            </a:extLst>
          </p:cNvPr>
          <p:cNvSpPr txBox="1"/>
          <p:nvPr/>
        </p:nvSpPr>
        <p:spPr>
          <a:xfrm>
            <a:off x="176165" y="3486267"/>
            <a:ext cx="8601447" cy="646331"/>
          </a:xfrm>
          <a:prstGeom prst="rect">
            <a:avLst/>
          </a:prstGeom>
          <a:noFill/>
        </p:spPr>
        <p:txBody>
          <a:bodyPr wrap="square" rtlCol="0">
            <a:spAutoFit/>
          </a:bodyPr>
          <a:lstStyle/>
          <a:p>
            <a:r>
              <a:rPr lang="en-GB" b="1" dirty="0">
                <a:solidFill>
                  <a:schemeClr val="accent6">
                    <a:lumMod val="50000"/>
                  </a:schemeClr>
                </a:solidFill>
              </a:rPr>
              <a:t>Look at the opening to this answer then look back at the plan on the previous page.  Can you see how the plan has helped the student to write this answer?</a:t>
            </a:r>
          </a:p>
        </p:txBody>
      </p:sp>
      <p:sp>
        <p:nvSpPr>
          <p:cNvPr id="8" name="Text Placeholder 2">
            <a:extLst>
              <a:ext uri="{FF2B5EF4-FFF2-40B4-BE49-F238E27FC236}">
                <a16:creationId xmlns:a16="http://schemas.microsoft.com/office/drawing/2014/main" id="{CF06E169-CB89-4A30-AB3F-04392C16ED94}"/>
              </a:ext>
            </a:extLst>
          </p:cNvPr>
          <p:cNvSpPr txBox="1">
            <a:spLocks/>
          </p:cNvSpPr>
          <p:nvPr/>
        </p:nvSpPr>
        <p:spPr>
          <a:xfrm>
            <a:off x="1856581" y="119856"/>
            <a:ext cx="7203529" cy="704296"/>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 sample extract</a:t>
            </a:r>
          </a:p>
        </p:txBody>
      </p:sp>
      <p:sp>
        <p:nvSpPr>
          <p:cNvPr id="11" name="TextBox 10">
            <a:extLst>
              <a:ext uri="{FF2B5EF4-FFF2-40B4-BE49-F238E27FC236}">
                <a16:creationId xmlns:a16="http://schemas.microsoft.com/office/drawing/2014/main" id="{6C9D4E68-D4CF-41CE-8B1A-0F8603BFCAD6}"/>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
        <p:nvSpPr>
          <p:cNvPr id="12" name="Text Box 2">
            <a:extLst>
              <a:ext uri="{FF2B5EF4-FFF2-40B4-BE49-F238E27FC236}">
                <a16:creationId xmlns:a16="http://schemas.microsoft.com/office/drawing/2014/main" id="{8B76229C-38A5-4486-ABB2-FF13E0795957}"/>
              </a:ext>
            </a:extLst>
          </p:cNvPr>
          <p:cNvSpPr txBox="1">
            <a:spLocks noChangeArrowheads="1"/>
          </p:cNvSpPr>
          <p:nvPr/>
        </p:nvSpPr>
        <p:spPr bwMode="auto">
          <a:xfrm>
            <a:off x="785337" y="4306736"/>
            <a:ext cx="7217760" cy="184564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5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Technology!  The despair or pinnacle of our social experience? Let me tell you now that you are completely missing out if you aren’t up to date.</a:t>
            </a:r>
            <a:endParaRPr lang="en-GB" sz="15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5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Firstly, there’s the internet.  This network allows you to do whatever you like!  You can shop online, text your grandson (just don’t tell him how much he’s grown!) and see the news. What’s not to love about a device which contains so many purposes?  Nothing.  Exactly.</a:t>
            </a:r>
            <a:endParaRPr lang="en-GB" sz="1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C5FC4-A669-4711-BB88-1640CC28A01C}"/>
              </a:ext>
            </a:extLst>
          </p:cNvPr>
          <p:cNvPicPr>
            <a:picLocks noChangeAspect="1"/>
          </p:cNvPicPr>
          <p:nvPr/>
        </p:nvPicPr>
        <p:blipFill>
          <a:blip r:embed="rId3"/>
          <a:stretch>
            <a:fillRect/>
          </a:stretch>
        </p:blipFill>
        <p:spPr>
          <a:xfrm>
            <a:off x="1533525" y="3151601"/>
            <a:ext cx="5172075" cy="3586543"/>
          </a:xfrm>
          <a:prstGeom prst="rect">
            <a:avLst/>
          </a:prstGeom>
        </p:spPr>
      </p:pic>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talk/speech – sample plan</a:t>
            </a:r>
          </a:p>
        </p:txBody>
      </p:sp>
      <p:sp>
        <p:nvSpPr>
          <p:cNvPr id="7" name="TextBox 6">
            <a:extLst>
              <a:ext uri="{FF2B5EF4-FFF2-40B4-BE49-F238E27FC236}">
                <a16:creationId xmlns:a16="http://schemas.microsoft.com/office/drawing/2014/main" id="{A08E1B39-2E2B-4AA6-B264-984C56331B36}"/>
              </a:ext>
            </a:extLst>
          </p:cNvPr>
          <p:cNvSpPr txBox="1"/>
          <p:nvPr/>
        </p:nvSpPr>
        <p:spPr>
          <a:xfrm>
            <a:off x="100666" y="991468"/>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7846FF-C0A5-424F-B769-6842E2411E77}"/>
              </a:ext>
            </a:extLst>
          </p:cNvPr>
          <p:cNvSpPr txBox="1"/>
          <p:nvPr/>
        </p:nvSpPr>
        <p:spPr>
          <a:xfrm>
            <a:off x="251668" y="3296217"/>
            <a:ext cx="8481270" cy="646331"/>
          </a:xfrm>
          <a:prstGeom prst="rect">
            <a:avLst/>
          </a:prstGeom>
          <a:noFill/>
        </p:spPr>
        <p:txBody>
          <a:bodyPr wrap="square" rtlCol="0">
            <a:spAutoFit/>
          </a:bodyPr>
          <a:lstStyle/>
          <a:p>
            <a:r>
              <a:rPr lang="en-GB" b="1" dirty="0">
                <a:solidFill>
                  <a:srgbClr val="C00000"/>
                </a:solidFill>
              </a:rPr>
              <a:t>Look at a middle section to this answer.  Can you see how the student has worked hard to link the paragraphs together?</a:t>
            </a:r>
          </a:p>
        </p:txBody>
      </p:sp>
      <p:sp>
        <p:nvSpPr>
          <p:cNvPr id="8" name="TextBox 7">
            <a:extLst>
              <a:ext uri="{FF2B5EF4-FFF2-40B4-BE49-F238E27FC236}">
                <a16:creationId xmlns:a16="http://schemas.microsoft.com/office/drawing/2014/main" id="{83EB439C-6B7B-44C8-8179-A788956EF2FD}"/>
              </a:ext>
            </a:extLst>
          </p:cNvPr>
          <p:cNvSpPr txBox="1"/>
          <p:nvPr/>
        </p:nvSpPr>
        <p:spPr>
          <a:xfrm>
            <a:off x="159389" y="957314"/>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
        <p:nvSpPr>
          <p:cNvPr id="9" name="Text Placeholder 2">
            <a:extLst>
              <a:ext uri="{FF2B5EF4-FFF2-40B4-BE49-F238E27FC236}">
                <a16:creationId xmlns:a16="http://schemas.microsoft.com/office/drawing/2014/main" id="{8E16C036-A73A-48FB-B3AE-B26855A9F50B}"/>
              </a:ext>
            </a:extLst>
          </p:cNvPr>
          <p:cNvSpPr txBox="1">
            <a:spLocks/>
          </p:cNvSpPr>
          <p:nvPr/>
        </p:nvSpPr>
        <p:spPr>
          <a:xfrm>
            <a:off x="1856581" y="119856"/>
            <a:ext cx="7203529" cy="704296"/>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 – sample extract</a:t>
            </a:r>
          </a:p>
        </p:txBody>
      </p:sp>
      <p:sp>
        <p:nvSpPr>
          <p:cNvPr id="10" name="Text Box 2">
            <a:extLst>
              <a:ext uri="{FF2B5EF4-FFF2-40B4-BE49-F238E27FC236}">
                <a16:creationId xmlns:a16="http://schemas.microsoft.com/office/drawing/2014/main" id="{88B3F374-1594-41C6-99F4-E91099FC992A}"/>
              </a:ext>
            </a:extLst>
          </p:cNvPr>
          <p:cNvSpPr txBox="1">
            <a:spLocks noChangeArrowheads="1"/>
          </p:cNvSpPr>
          <p:nvPr/>
        </p:nvSpPr>
        <p:spPr bwMode="auto">
          <a:xfrm>
            <a:off x="1053786" y="4051502"/>
            <a:ext cx="6857032" cy="251707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Social media apps can be found on the internet.  All you need to do is download, sign up and you’re good to go!  Do you want to know what your friends are having for dinner?  Or would you rather see your son’s or daughter’s photos?  Well, the good news is, that with Facebook you can do both. It’s free of charge and you can stay informed about all sorts of things – from community events to traffic updates – all whilst messaging Sandra for the details of next week’s bingo.  There are so many different examples of social media – try Insta if pictures are your thing, or Twitter for news (and to watch people argue!).</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Is your mind blown yet?  If not, it’s about to be.  Smartphones are brilliant, portable pieces of kit.  You can take them anywhere, so they’re perfect for your travels to Bournemouth!  Smartphones are packed with function and as well as using them as phones you can download all of your social media apps, like Facebook, onto them.  </a:t>
            </a: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sp>
        <p:nvSpPr>
          <p:cNvPr id="4" name="TextBox 3">
            <a:extLst>
              <a:ext uri="{FF2B5EF4-FFF2-40B4-BE49-F238E27FC236}">
                <a16:creationId xmlns:a16="http://schemas.microsoft.com/office/drawing/2014/main" id="{39EFF35C-522D-4BF7-98A4-4FC5B82C33DB}"/>
              </a:ext>
            </a:extLst>
          </p:cNvPr>
          <p:cNvSpPr txBox="1"/>
          <p:nvPr/>
        </p:nvSpPr>
        <p:spPr>
          <a:xfrm>
            <a:off x="542811" y="3028426"/>
            <a:ext cx="7789929" cy="2031325"/>
          </a:xfrm>
          <a:prstGeom prst="rect">
            <a:avLst/>
          </a:prstGeom>
          <a:solidFill>
            <a:schemeClr val="accent6">
              <a:lumMod val="60000"/>
              <a:lumOff val="40000"/>
            </a:schemeClr>
          </a:solidFill>
        </p:spPr>
        <p:txBody>
          <a:bodyPr wrap="square" rtlCol="0">
            <a:spAutoFit/>
          </a:bodyPr>
          <a:lstStyle/>
          <a:p>
            <a:r>
              <a:rPr lang="en-GB" dirty="0"/>
              <a:t>The task above was set for Autumn 2019.  The following slides contain a marked answer to this task.  Read the answer and </a:t>
            </a:r>
            <a:r>
              <a:rPr lang="en-GB" b="1" dirty="0"/>
              <a:t>think about the comments </a:t>
            </a:r>
            <a:r>
              <a:rPr lang="en-GB" dirty="0"/>
              <a:t>made by the examiner. </a:t>
            </a:r>
          </a:p>
          <a:p>
            <a:endParaRPr lang="en-GB" dirty="0"/>
          </a:p>
          <a:p>
            <a:r>
              <a:rPr lang="en-GB" b="1" dirty="0"/>
              <a:t>Make notes or annotate the work </a:t>
            </a:r>
            <a:r>
              <a:rPr lang="en-GB" dirty="0"/>
              <a:t>with details on:</a:t>
            </a:r>
          </a:p>
          <a:p>
            <a:pPr marL="342900" indent="-342900">
              <a:buAutoNum type="arabicPeriod"/>
            </a:pPr>
            <a:r>
              <a:rPr lang="en-GB" dirty="0"/>
              <a:t>The ways in which you could improve on the content.</a:t>
            </a:r>
          </a:p>
          <a:p>
            <a:pPr marL="342900" indent="-342900">
              <a:buAutoNum type="arabicPeriod"/>
            </a:pPr>
            <a:r>
              <a:rPr lang="en-GB" dirty="0"/>
              <a:t>How you would correct any errors.</a:t>
            </a:r>
          </a:p>
        </p:txBody>
      </p:sp>
      <p:sp>
        <p:nvSpPr>
          <p:cNvPr id="2" name="TextBox 1">
            <a:extLst>
              <a:ext uri="{FF2B5EF4-FFF2-40B4-BE49-F238E27FC236}">
                <a16:creationId xmlns:a16="http://schemas.microsoft.com/office/drawing/2014/main" id="{10F4E303-0BEA-4FDE-B28F-F2A1A6A347CE}"/>
              </a:ext>
            </a:extLst>
          </p:cNvPr>
          <p:cNvSpPr txBox="1"/>
          <p:nvPr/>
        </p:nvSpPr>
        <p:spPr>
          <a:xfrm>
            <a:off x="174932" y="1181491"/>
            <a:ext cx="8658675" cy="1446550"/>
          </a:xfrm>
          <a:prstGeom prst="rect">
            <a:avLst/>
          </a:prstGeom>
          <a:noFill/>
          <a:ln>
            <a:solidFill>
              <a:srgbClr val="E75306"/>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The person I’d most like to spend a day with.</a:t>
            </a:r>
            <a:endParaRPr lang="en-GB" sz="1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Write what you would say in your talk.                                                                                                          [20]</a:t>
            </a:r>
            <a:endParaRPr lang="en-GB" sz="1600" dirty="0"/>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pic>
        <p:nvPicPr>
          <p:cNvPr id="4" name="Picture 3">
            <a:extLst>
              <a:ext uri="{FF2B5EF4-FFF2-40B4-BE49-F238E27FC236}">
                <a16:creationId xmlns:a16="http://schemas.microsoft.com/office/drawing/2014/main" id="{8DF4C789-FBEC-4269-94C3-700ACC1C427F}"/>
              </a:ext>
            </a:extLst>
          </p:cNvPr>
          <p:cNvPicPr>
            <a:picLocks noChangeAspect="1"/>
          </p:cNvPicPr>
          <p:nvPr/>
        </p:nvPicPr>
        <p:blipFill>
          <a:blip r:embed="rId3"/>
          <a:stretch>
            <a:fillRect/>
          </a:stretch>
        </p:blipFill>
        <p:spPr>
          <a:xfrm>
            <a:off x="1438723" y="1322977"/>
            <a:ext cx="6195259" cy="4900502"/>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7818B70-2102-44F3-90F2-AB1326555ECD}"/>
              </a:ext>
            </a:extLst>
          </p:cNvPr>
          <p:cNvSpPr txBox="1">
            <a:spLocks/>
          </p:cNvSpPr>
          <p:nvPr/>
        </p:nvSpPr>
        <p:spPr>
          <a:xfrm>
            <a:off x="1856581" y="119856"/>
            <a:ext cx="7203529" cy="704296"/>
          </a:xfrm>
          <a:prstGeom prst="rect">
            <a:avLst/>
          </a:prstGeom>
        </p:spPr>
        <p:txBody>
          <a:bodyPr vert="horz" lIns="91440" tIns="45720" rIns="91440" bIns="45720" rtlCol="0">
            <a:normAutofit fontScale="925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 sample answer</a:t>
            </a:r>
          </a:p>
        </p:txBody>
      </p:sp>
      <p:pic>
        <p:nvPicPr>
          <p:cNvPr id="8" name="Picture 7">
            <a:extLst>
              <a:ext uri="{FF2B5EF4-FFF2-40B4-BE49-F238E27FC236}">
                <a16:creationId xmlns:a16="http://schemas.microsoft.com/office/drawing/2014/main" id="{B9AD99ED-0517-4B77-889B-45C5E846C02B}"/>
              </a:ext>
            </a:extLst>
          </p:cNvPr>
          <p:cNvPicPr>
            <a:picLocks noChangeAspect="1"/>
          </p:cNvPicPr>
          <p:nvPr/>
        </p:nvPicPr>
        <p:blipFill>
          <a:blip r:embed="rId3"/>
          <a:stretch>
            <a:fillRect/>
          </a:stretch>
        </p:blipFill>
        <p:spPr>
          <a:xfrm>
            <a:off x="1280035" y="1572466"/>
            <a:ext cx="6442884" cy="4459217"/>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fontScale="92500"/>
          </a:bodyPr>
          <a:lstStyle/>
          <a:p>
            <a:r>
              <a:rPr lang="en-GB" b="1" dirty="0">
                <a:solidFill>
                  <a:schemeClr val="accent6">
                    <a:lumMod val="20000"/>
                    <a:lumOff val="80000"/>
                  </a:schemeClr>
                </a:solidFill>
              </a:rPr>
              <a:t>Writing a talk/speech – sample answer</a:t>
            </a:r>
          </a:p>
        </p:txBody>
      </p:sp>
      <p:pic>
        <p:nvPicPr>
          <p:cNvPr id="9" name="Picture 8">
            <a:extLst>
              <a:ext uri="{FF2B5EF4-FFF2-40B4-BE49-F238E27FC236}">
                <a16:creationId xmlns:a16="http://schemas.microsoft.com/office/drawing/2014/main" id="{C65808FD-42FC-482A-9559-B693A0210A2A}"/>
              </a:ext>
            </a:extLst>
          </p:cNvPr>
          <p:cNvPicPr>
            <a:picLocks noChangeAspect="1"/>
          </p:cNvPicPr>
          <p:nvPr/>
        </p:nvPicPr>
        <p:blipFill>
          <a:blip r:embed="rId3"/>
          <a:stretch>
            <a:fillRect/>
          </a:stretch>
        </p:blipFill>
        <p:spPr>
          <a:xfrm>
            <a:off x="104331" y="1788505"/>
            <a:ext cx="8889555" cy="3545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Writing a talk</a:t>
            </a:r>
            <a:r>
              <a:rPr lang="en-GB" b="1">
                <a:solidFill>
                  <a:schemeClr val="accent6">
                    <a:lumMod val="20000"/>
                    <a:lumOff val="80000"/>
                  </a:schemeClr>
                </a:solidFill>
              </a:rPr>
              <a:t>/speech </a:t>
            </a:r>
            <a:r>
              <a:rPr lang="en-GB" b="1" dirty="0">
                <a:solidFill>
                  <a:schemeClr val="accent6">
                    <a:lumMod val="20000"/>
                    <a:lumOff val="80000"/>
                  </a:schemeClr>
                </a:solidFill>
              </a:rPr>
              <a:t>– task</a:t>
            </a:r>
          </a:p>
        </p:txBody>
      </p:sp>
      <p:sp>
        <p:nvSpPr>
          <p:cNvPr id="4" name="TextBox 3">
            <a:extLst>
              <a:ext uri="{FF2B5EF4-FFF2-40B4-BE49-F238E27FC236}">
                <a16:creationId xmlns:a16="http://schemas.microsoft.com/office/drawing/2014/main" id="{39EFF35C-522D-4BF7-98A4-4FC5B82C33DB}"/>
              </a:ext>
            </a:extLst>
          </p:cNvPr>
          <p:cNvSpPr txBox="1"/>
          <p:nvPr/>
        </p:nvSpPr>
        <p:spPr>
          <a:xfrm>
            <a:off x="525414" y="2801923"/>
            <a:ext cx="7789929" cy="2308324"/>
          </a:xfrm>
          <a:prstGeom prst="rect">
            <a:avLst/>
          </a:prstGeom>
          <a:solidFill>
            <a:schemeClr val="accent6">
              <a:lumMod val="20000"/>
              <a:lumOff val="80000"/>
            </a:schemeClr>
          </a:solidFill>
        </p:spPr>
        <p:txBody>
          <a:bodyPr wrap="square" rtlCol="0">
            <a:spAutoFit/>
          </a:bodyPr>
          <a:lstStyle/>
          <a:p>
            <a:r>
              <a:rPr lang="en-GB" dirty="0"/>
              <a:t>The example that you looked at on slides 16 and 17 would have benefitted from making more points and trying to appeal to or engage the audience.  </a:t>
            </a:r>
          </a:p>
          <a:p>
            <a:endParaRPr lang="en-GB" dirty="0"/>
          </a:p>
          <a:p>
            <a:r>
              <a:rPr lang="en-GB" dirty="0"/>
              <a:t>Use the guidance on how to plan from the previous slides in this presentation and </a:t>
            </a:r>
            <a:r>
              <a:rPr lang="en-GB" b="1" dirty="0"/>
              <a:t>plan your own answer to this question</a:t>
            </a:r>
            <a:r>
              <a:rPr lang="en-GB" dirty="0"/>
              <a:t>.</a:t>
            </a:r>
          </a:p>
          <a:p>
            <a:endParaRPr lang="en-GB" dirty="0"/>
          </a:p>
          <a:p>
            <a:r>
              <a:rPr lang="en-GB" dirty="0"/>
              <a:t>When you are happy with your plan, </a:t>
            </a:r>
            <a:r>
              <a:rPr lang="en-GB" b="1" dirty="0"/>
              <a:t>write an answer to this question</a:t>
            </a:r>
            <a:r>
              <a:rPr lang="en-GB" dirty="0"/>
              <a:t>.</a:t>
            </a:r>
          </a:p>
          <a:p>
            <a:r>
              <a:rPr lang="en-GB" i="1" dirty="0"/>
              <a:t>You should spend around 25-30 minutes on this.</a:t>
            </a:r>
          </a:p>
        </p:txBody>
      </p:sp>
      <p:sp>
        <p:nvSpPr>
          <p:cNvPr id="6" name="TextBox 5">
            <a:extLst>
              <a:ext uri="{FF2B5EF4-FFF2-40B4-BE49-F238E27FC236}">
                <a16:creationId xmlns:a16="http://schemas.microsoft.com/office/drawing/2014/main" id="{CDBA8BCA-26B6-4649-BD20-7A79B0595EA6}"/>
              </a:ext>
            </a:extLst>
          </p:cNvPr>
          <p:cNvSpPr txBox="1"/>
          <p:nvPr/>
        </p:nvSpPr>
        <p:spPr>
          <a:xfrm>
            <a:off x="91042" y="997483"/>
            <a:ext cx="8658675" cy="1446550"/>
          </a:xfrm>
          <a:prstGeom prst="rect">
            <a:avLst/>
          </a:prstGeom>
          <a:noFill/>
          <a:ln>
            <a:solidFill>
              <a:srgbClr val="E75306"/>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The person I’d most like to spend a day with.</a:t>
            </a:r>
            <a:endParaRPr lang="en-GB" sz="1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8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600" b="1" dirty="0">
                <a:effectLst/>
                <a:latin typeface="+mn-lt"/>
                <a:ea typeface="Calibri" panose="020F0502020204030204" pitchFamily="34" charset="0"/>
                <a:cs typeface="Times New Roman" panose="02020603050405020304" pitchFamily="18" charset="0"/>
              </a:rPr>
              <a:t>Write what you would say in your talk.                                                                                                          [20]</a:t>
            </a:r>
            <a:endParaRPr lang="en-GB" sz="1600" dirty="0"/>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talk/speech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talk/speech </a:t>
            </a:r>
            <a:r>
              <a:rPr lang="en-GB" dirty="0"/>
              <a:t>writing</a:t>
            </a:r>
          </a:p>
          <a:p>
            <a:pPr marL="342900" indent="-342900">
              <a:buFont typeface="Arial" panose="020B0604020202020204" pitchFamily="34" charset="0"/>
              <a:buChar char="•"/>
            </a:pPr>
            <a:r>
              <a:rPr lang="en-GB" dirty="0"/>
              <a:t>focus on specific </a:t>
            </a:r>
            <a:r>
              <a:rPr lang="en-GB" dirty="0">
                <a:solidFill>
                  <a:schemeClr val="tx1"/>
                </a:solidFill>
              </a:rPr>
              <a:t>talk/speech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talk/speech</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talk/speech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sp>
        <p:nvSpPr>
          <p:cNvPr id="13" name="TextBox 12">
            <a:extLst>
              <a:ext uri="{FF2B5EF4-FFF2-40B4-BE49-F238E27FC236}">
                <a16:creationId xmlns:a16="http://schemas.microsoft.com/office/drawing/2014/main" id="{911A5B39-5177-4B41-AFA9-2C577ED9397E}"/>
              </a:ext>
            </a:extLst>
          </p:cNvPr>
          <p:cNvSpPr txBox="1"/>
          <p:nvPr/>
        </p:nvSpPr>
        <p:spPr>
          <a:xfrm>
            <a:off x="67112" y="93256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talk:</a:t>
            </a:r>
          </a:p>
        </p:txBody>
      </p:sp>
      <p:pic>
        <p:nvPicPr>
          <p:cNvPr id="4" name="Picture 3">
            <a:extLst>
              <a:ext uri="{FF2B5EF4-FFF2-40B4-BE49-F238E27FC236}">
                <a16:creationId xmlns:a16="http://schemas.microsoft.com/office/drawing/2014/main" id="{2E73E3A5-B7F1-4D49-970D-AD8C57AEDA99}"/>
              </a:ext>
            </a:extLst>
          </p:cNvPr>
          <p:cNvPicPr>
            <a:picLocks noChangeAspect="1"/>
          </p:cNvPicPr>
          <p:nvPr/>
        </p:nvPicPr>
        <p:blipFill>
          <a:blip r:embed="rId3"/>
          <a:stretch>
            <a:fillRect/>
          </a:stretch>
        </p:blipFill>
        <p:spPr>
          <a:xfrm>
            <a:off x="546309" y="1205555"/>
            <a:ext cx="8051381" cy="5594450"/>
          </a:xfrm>
          <a:prstGeom prst="rect">
            <a:avLst/>
          </a:prstGeom>
        </p:spPr>
      </p:pic>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8415610" cy="4798503"/>
          </a:xfrm>
        </p:spPr>
        <p:txBody>
          <a:bodyPr>
            <a:normAutofit fontScale="70000" lnSpcReduction="2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24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2400" b="1" dirty="0">
                <a:solidFill>
                  <a:schemeClr val="tx1"/>
                </a:solidFill>
                <a:latin typeface="+mn-lt"/>
                <a:ea typeface="Times New Roman" panose="02020603050405020304" pitchFamily="18" charset="0"/>
                <a:cs typeface="Times New Roman" panose="02020603050405020304" pitchFamily="18" charset="0"/>
              </a:rPr>
              <a:t>Who are you </a:t>
            </a:r>
            <a:r>
              <a:rPr lang="en-GB" sz="2400" b="1" dirty="0">
                <a:solidFill>
                  <a:schemeClr val="tx1"/>
                </a:solidFill>
                <a:effectLst/>
                <a:latin typeface="+mn-lt"/>
                <a:ea typeface="Times New Roman" panose="02020603050405020304" pitchFamily="18" charset="0"/>
                <a:cs typeface="Times New Roman" panose="02020603050405020304" pitchFamily="18" charset="0"/>
              </a:rPr>
              <a:t>writing your talk/speech for? Is there anything you need to consider when writing to this particular audience? </a:t>
            </a:r>
          </a:p>
          <a:p>
            <a:pPr>
              <a:lnSpc>
                <a:spcPct val="120000"/>
              </a:lnSpc>
              <a:spcBef>
                <a:spcPts val="1000"/>
              </a:spcBef>
            </a:pPr>
            <a:r>
              <a:rPr lang="en-GB" sz="2400" b="1" dirty="0">
                <a:solidFill>
                  <a:schemeClr val="tx1"/>
                </a:solidFill>
                <a:effectLst/>
                <a:latin typeface="+mn-lt"/>
                <a:ea typeface="Times New Roman" panose="02020603050405020304" pitchFamily="18" charset="0"/>
                <a:cs typeface="Times New Roman" panose="02020603050405020304" pitchFamily="18" charset="0"/>
              </a:rPr>
              <a:t>Knowing who your audience is may influence the tone of your work – pay careful attention to this.</a:t>
            </a:r>
          </a:p>
          <a:p>
            <a:pPr>
              <a:lnSpc>
                <a:spcPct val="120000"/>
              </a:lnSpc>
              <a:spcAft>
                <a:spcPts val="1000"/>
              </a:spcAft>
            </a:pPr>
            <a:r>
              <a:rPr lang="en-GB" sz="2400" dirty="0">
                <a:solidFill>
                  <a:schemeClr val="tx1"/>
                </a:solidFill>
                <a:effectLst/>
                <a:latin typeface="+mn-lt"/>
                <a:ea typeface="Calibri" panose="020F0502020204030204" pitchFamily="34" charset="0"/>
                <a:cs typeface="Calibri" panose="020F0502020204030204" pitchFamily="34" charset="0"/>
              </a:rPr>
              <a:t> </a:t>
            </a:r>
            <a:endParaRPr lang="en-GB" sz="24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24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2400" b="1" dirty="0">
                <a:solidFill>
                  <a:schemeClr val="tx1"/>
                </a:solidFill>
                <a:latin typeface="+mn-lt"/>
                <a:ea typeface="Calibri" panose="020F0502020204030204" pitchFamily="34" charset="0"/>
                <a:cs typeface="Calibri" panose="020F0502020204030204" pitchFamily="34" charset="0"/>
              </a:rPr>
              <a:t>W</a:t>
            </a:r>
            <a:r>
              <a:rPr lang="en-GB" sz="2400" b="1" dirty="0">
                <a:solidFill>
                  <a:schemeClr val="tx1"/>
                </a:solidFill>
                <a:effectLst/>
                <a:latin typeface="+mn-lt"/>
                <a:ea typeface="Calibri" panose="020F0502020204030204" pitchFamily="34" charset="0"/>
                <a:cs typeface="Calibri" panose="020F0502020204030204" pitchFamily="34" charset="0"/>
              </a:rPr>
              <a:t>hat is your talk/speech tryin</a:t>
            </a:r>
            <a:r>
              <a:rPr lang="en-GB" sz="2400" b="1" dirty="0">
                <a:solidFill>
                  <a:schemeClr val="tx1"/>
                </a:solidFill>
                <a:latin typeface="+mn-lt"/>
                <a:ea typeface="Calibri" panose="020F0502020204030204" pitchFamily="34" charset="0"/>
                <a:cs typeface="Calibri" panose="020F0502020204030204" pitchFamily="34" charset="0"/>
              </a:rPr>
              <a:t>g to achieve</a:t>
            </a:r>
            <a:r>
              <a:rPr lang="en-GB" sz="2400" b="1" dirty="0">
                <a:solidFill>
                  <a:schemeClr val="tx1"/>
                </a:solidFill>
                <a:effectLst/>
                <a:latin typeface="+mn-lt"/>
                <a:ea typeface="Calibri" panose="020F0502020204030204" pitchFamily="34" charset="0"/>
                <a:cs typeface="Calibri" panose="020F0502020204030204" pitchFamily="34" charset="0"/>
              </a:rPr>
              <a:t>? </a:t>
            </a:r>
            <a:r>
              <a:rPr lang="en-GB" sz="2400" b="1" dirty="0">
                <a:solidFill>
                  <a:schemeClr val="tx1"/>
                </a:solidFill>
                <a:latin typeface="+mn-lt"/>
                <a:ea typeface="Calibri" panose="020F0502020204030204" pitchFamily="34" charset="0"/>
                <a:cs typeface="Calibri" panose="020F0502020204030204" pitchFamily="34" charset="0"/>
              </a:rPr>
              <a:t>For example, you may need to do at least one of the following</a:t>
            </a:r>
            <a:r>
              <a:rPr lang="en-GB" sz="2400" b="1"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2400" dirty="0">
                <a:solidFill>
                  <a:schemeClr val="tx1"/>
                </a:solidFill>
                <a:effectLst/>
                <a:latin typeface="+mn-lt"/>
                <a:ea typeface="Calibri" panose="020F0502020204030204" pitchFamily="34" charset="0"/>
                <a:cs typeface="Calibri" panose="020F0502020204030204" pitchFamily="34" charset="0"/>
              </a:rPr>
              <a:t>give information or advice</a:t>
            </a:r>
          </a:p>
          <a:p>
            <a:pPr marL="450850" indent="-285750">
              <a:lnSpc>
                <a:spcPct val="120000"/>
              </a:lnSpc>
              <a:spcAft>
                <a:spcPts val="0"/>
              </a:spcAft>
              <a:buFontTx/>
              <a:buChar char="-"/>
            </a:pPr>
            <a:r>
              <a:rPr lang="en-GB" sz="2400" dirty="0">
                <a:solidFill>
                  <a:schemeClr val="tx1"/>
                </a:solidFill>
                <a:effectLst/>
                <a:latin typeface="+mn-lt"/>
                <a:ea typeface="Calibri" panose="020F0502020204030204" pitchFamily="34" charset="0"/>
                <a:cs typeface="Calibri" panose="020F0502020204030204" pitchFamily="34" charset="0"/>
              </a:rPr>
              <a:t>persuade your audience</a:t>
            </a:r>
          </a:p>
          <a:p>
            <a:pPr marL="450850" indent="-285750">
              <a:lnSpc>
                <a:spcPct val="120000"/>
              </a:lnSpc>
              <a:spcAft>
                <a:spcPts val="0"/>
              </a:spcAft>
              <a:buFontTx/>
              <a:buChar char="-"/>
            </a:pPr>
            <a:r>
              <a:rPr lang="en-GB" sz="2400" dirty="0">
                <a:solidFill>
                  <a:schemeClr val="tx1"/>
                </a:solidFill>
                <a:latin typeface="+mn-lt"/>
                <a:ea typeface="Calibri" panose="020F0502020204030204" pitchFamily="34" charset="0"/>
                <a:cs typeface="Calibri" panose="020F0502020204030204" pitchFamily="34" charset="0"/>
              </a:rPr>
              <a:t>give your views</a:t>
            </a:r>
            <a:endParaRPr lang="en-GB" sz="24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6959662" cy="704296"/>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key information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32500" lnSpcReduction="20000"/>
          </a:bodyPr>
          <a:lstStyle/>
          <a:p>
            <a:pPr>
              <a:lnSpc>
                <a:spcPct val="120000"/>
              </a:lnSpc>
              <a:spcAft>
                <a:spcPts val="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p>
          <a:p>
            <a:pPr>
              <a:lnSpc>
                <a:spcPct val="120000"/>
              </a:lnSpc>
              <a:spcAft>
                <a:spcPts val="0"/>
              </a:spcAft>
            </a:pPr>
            <a:endPar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these points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are clearly focused on the task that has been set.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your points are consistent and the most logical way of presenting them.</a:t>
            </a:r>
          </a:p>
          <a:p>
            <a:pPr>
              <a:lnSpc>
                <a:spcPct val="120000"/>
              </a:lnSpc>
              <a:spcAft>
                <a:spcPts val="1000"/>
              </a:spcAft>
            </a:pPr>
            <a:endParaRPr lang="en-GB" sz="4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talk/speech can be less formal than other forms of writing – you should be guided by who the audience is.  The tone should be respectful but it may be possible to use humour and more light-hearted language – particularly if you are writing for an audience that you know (such as your class).</a:t>
            </a:r>
            <a:endParaRPr lang="en-GB" sz="4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55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no special instructions for </a:t>
            </a:r>
            <a:r>
              <a:rPr lang="en-GB" sz="4500" dirty="0">
                <a:solidFill>
                  <a:schemeClr val="tx1"/>
                </a:solidFill>
                <a:latin typeface="Calibri" panose="020F0502020204030204" pitchFamily="34" charset="0"/>
                <a:ea typeface="Calibri" panose="020F0502020204030204" pitchFamily="34" charset="0"/>
                <a:cs typeface="Calibri" panose="020F0502020204030204" pitchFamily="34" charset="0"/>
              </a:rPr>
              <a:t>this kind of writing. </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talk should be written exactly as you would say it.  You must set it out as a piece of accurate writing and carefully organise your writing into paragraphs.  You should </a:t>
            </a:r>
            <a:r>
              <a:rPr lang="en-GB" sz="45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use speech marks.  </a:t>
            </a:r>
            <a:r>
              <a:rPr lang="en-GB" sz="4500" b="1" dirty="0">
                <a:solidFill>
                  <a:schemeClr val="tx1"/>
                </a:solidFill>
                <a:latin typeface="Calibri" panose="020F0502020204030204" pitchFamily="34" charset="0"/>
                <a:ea typeface="Calibri" panose="020F0502020204030204" pitchFamily="34" charset="0"/>
                <a:cs typeface="Calibri" panose="020F0502020204030204" pitchFamily="34" charset="0"/>
              </a:rPr>
              <a:t>Do not</a:t>
            </a:r>
            <a:r>
              <a:rPr lang="en-GB" sz="45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set this work out as part of a script with stage directions.</a:t>
            </a:r>
            <a:endParaRPr lang="en-GB" sz="4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7" name="Text Placeholder 2">
            <a:extLst>
              <a:ext uri="{FF2B5EF4-FFF2-40B4-BE49-F238E27FC236}">
                <a16:creationId xmlns:a16="http://schemas.microsoft.com/office/drawing/2014/main" id="{A5C3F635-6831-4A09-A505-F8027C6FE817}"/>
              </a:ext>
            </a:extLst>
          </p:cNvPr>
          <p:cNvSpPr txBox="1">
            <a:spLocks/>
          </p:cNvSpPr>
          <p:nvPr/>
        </p:nvSpPr>
        <p:spPr>
          <a:xfrm>
            <a:off x="1850230" y="138032"/>
            <a:ext cx="6959662" cy="704296"/>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Writing a talk/speech: key information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4" name="TextBox 3">
            <a:extLst>
              <a:ext uri="{FF2B5EF4-FFF2-40B4-BE49-F238E27FC236}">
                <a16:creationId xmlns:a16="http://schemas.microsoft.com/office/drawing/2014/main" id="{B164917E-E2D3-4327-B005-78523FD26C51}"/>
              </a:ext>
            </a:extLst>
          </p:cNvPr>
          <p:cNvSpPr txBox="1"/>
          <p:nvPr/>
        </p:nvSpPr>
        <p:spPr>
          <a:xfrm>
            <a:off x="645952" y="1409350"/>
            <a:ext cx="7076404" cy="646331"/>
          </a:xfrm>
          <a:prstGeom prst="rect">
            <a:avLst/>
          </a:prstGeom>
          <a:noFill/>
        </p:spPr>
        <p:txBody>
          <a:bodyPr wrap="square" rtlCol="0">
            <a:spAutoFit/>
          </a:bodyPr>
          <a:lstStyle/>
          <a:p>
            <a:r>
              <a:rPr lang="en-GB" dirty="0"/>
              <a:t>Think carefully about the structure of your talk.  The following features may help you to organise your writing:</a:t>
            </a:r>
          </a:p>
        </p:txBody>
      </p:sp>
      <p:graphicFrame>
        <p:nvGraphicFramePr>
          <p:cNvPr id="8" name="Table 8">
            <a:extLst>
              <a:ext uri="{FF2B5EF4-FFF2-40B4-BE49-F238E27FC236}">
                <a16:creationId xmlns:a16="http://schemas.microsoft.com/office/drawing/2014/main" id="{0CFB1EF9-EFC0-4E52-ABE3-628B2B6A404B}"/>
              </a:ext>
            </a:extLst>
          </p:cNvPr>
          <p:cNvGraphicFramePr>
            <a:graphicFrameLocks noGrp="1"/>
          </p:cNvGraphicFramePr>
          <p:nvPr>
            <p:extLst>
              <p:ext uri="{D42A27DB-BD31-4B8C-83A1-F6EECF244321}">
                <p14:modId xmlns:p14="http://schemas.microsoft.com/office/powerpoint/2010/main" val="1719569282"/>
              </p:ext>
            </p:extLst>
          </p:nvPr>
        </p:nvGraphicFramePr>
        <p:xfrm>
          <a:off x="774280" y="2243804"/>
          <a:ext cx="7754257" cy="3840480"/>
        </p:xfrm>
        <a:graphic>
          <a:graphicData uri="http://schemas.openxmlformats.org/drawingml/2006/table">
            <a:tbl>
              <a:tblPr firstRow="1" bandRow="1">
                <a:tableStyleId>{16D9F66E-5EB9-4882-86FB-DCBF35E3C3E4}</a:tableStyleId>
              </a:tblPr>
              <a:tblGrid>
                <a:gridCol w="1371043">
                  <a:extLst>
                    <a:ext uri="{9D8B030D-6E8A-4147-A177-3AD203B41FA5}">
                      <a16:colId xmlns:a16="http://schemas.microsoft.com/office/drawing/2014/main" val="3664056253"/>
                    </a:ext>
                  </a:extLst>
                </a:gridCol>
                <a:gridCol w="6383214">
                  <a:extLst>
                    <a:ext uri="{9D8B030D-6E8A-4147-A177-3AD203B41FA5}">
                      <a16:colId xmlns:a16="http://schemas.microsoft.com/office/drawing/2014/main" val="4122935447"/>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Introduction</a:t>
                      </a:r>
                    </a:p>
                  </a:txBody>
                  <a:tcPr/>
                </a:tc>
                <a:tc>
                  <a:txBody>
                    <a:bodyPr/>
                    <a:lstStyle/>
                    <a:p>
                      <a:r>
                        <a:rPr lang="en-GB" b="0" dirty="0"/>
                        <a:t>In this section you may wish to introduce yourself and you will certainly need to introduce your talk/speech. Give your audience a sense of what you will be talking about. </a:t>
                      </a:r>
                    </a:p>
                    <a:p>
                      <a:r>
                        <a:rPr lang="en-GB" b="0" i="1" dirty="0">
                          <a:solidFill>
                            <a:srgbClr val="E75306"/>
                          </a:solidFill>
                        </a:rPr>
                        <a:t>It may be useful to try to grab the audience’s attention at this point – think about whether you can use a persuasive device effectively to do that.</a:t>
                      </a:r>
                    </a:p>
                  </a:txBody>
                  <a:tcPr/>
                </a:tc>
                <a:extLst>
                  <a:ext uri="{0D108BD9-81ED-4DB2-BD59-A6C34878D82A}">
                    <a16:rowId xmlns:a16="http://schemas.microsoft.com/office/drawing/2014/main" val="3306420673"/>
                  </a:ext>
                </a:extLst>
              </a:tr>
              <a:tr h="370840">
                <a:tc>
                  <a:txBody>
                    <a:bodyPr/>
                    <a:lstStyle/>
                    <a:p>
                      <a:r>
                        <a:rPr lang="en-GB" b="1" dirty="0">
                          <a:solidFill>
                            <a:schemeClr val="accent6">
                              <a:lumMod val="50000"/>
                            </a:schemeClr>
                          </a:solidFill>
                        </a:rPr>
                        <a:t>Paragraphs</a:t>
                      </a:r>
                    </a:p>
                  </a:txBody>
                  <a:tcPr/>
                </a:tc>
                <a:tc>
                  <a:txBody>
                    <a:bodyPr/>
                    <a:lstStyle/>
                    <a:p>
                      <a:r>
                        <a:rPr lang="en-GB" b="0" dirty="0"/>
                        <a:t>Plan your content carefully into separate paragraphs.  Think about ways you can link your paragraphs together so that your talk/speech seems cohesive and fluent.</a:t>
                      </a:r>
                    </a:p>
                  </a:txBody>
                  <a:tcPr/>
                </a:tc>
                <a:extLst>
                  <a:ext uri="{0D108BD9-81ED-4DB2-BD59-A6C34878D82A}">
                    <a16:rowId xmlns:a16="http://schemas.microsoft.com/office/drawing/2014/main" val="3669114025"/>
                  </a:ext>
                </a:extLst>
              </a:tr>
              <a:tr h="370840">
                <a:tc>
                  <a:txBody>
                    <a:bodyPr/>
                    <a:lstStyle/>
                    <a:p>
                      <a:r>
                        <a:rPr lang="en-GB" b="1" dirty="0">
                          <a:solidFill>
                            <a:schemeClr val="accent6">
                              <a:lumMod val="50000"/>
                            </a:schemeClr>
                          </a:solidFill>
                        </a:rPr>
                        <a:t>Conclusion</a:t>
                      </a:r>
                    </a:p>
                  </a:txBody>
                  <a:tcPr/>
                </a:tc>
                <a:tc>
                  <a:txBody>
                    <a:bodyPr/>
                    <a:lstStyle/>
                    <a:p>
                      <a:r>
                        <a:rPr lang="en-GB" b="0" dirty="0"/>
                        <a:t>Make sure you include a concluding paragraph that recaps (briefly) on what you have said and is focused on the task.</a:t>
                      </a:r>
                    </a:p>
                    <a:p>
                      <a:r>
                        <a:rPr lang="en-GB" b="0" i="1" dirty="0">
                          <a:solidFill>
                            <a:srgbClr val="E75306"/>
                          </a:solidFill>
                        </a:rPr>
                        <a:t>You may wish to leave the audience with a clear reminder of your most important point or with a final thought-provoking message.</a:t>
                      </a:r>
                    </a:p>
                  </a:txBody>
                  <a:tcPr/>
                </a:tc>
                <a:extLst>
                  <a:ext uri="{0D108BD9-81ED-4DB2-BD59-A6C34878D82A}">
                    <a16:rowId xmlns:a16="http://schemas.microsoft.com/office/drawing/2014/main" val="3613941779"/>
                  </a:ext>
                </a:extLst>
              </a:tr>
            </a:tbl>
          </a:graphicData>
        </a:graphic>
      </p:graphicFrame>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221523" y="1033030"/>
            <a:ext cx="8468543" cy="5186035"/>
          </a:xfrm>
          <a:prstGeom prst="rect">
            <a:avLst/>
          </a:prstGeom>
          <a:noFill/>
        </p:spPr>
        <p:txBody>
          <a:bodyPr wrap="square" rtlCol="0">
            <a:spAutoFit/>
          </a:bodyPr>
          <a:lstStyle/>
          <a:p>
            <a:r>
              <a:rPr lang="en-GB" sz="2500" b="1" dirty="0">
                <a:solidFill>
                  <a:schemeClr val="accent6">
                    <a:lumMod val="75000"/>
                  </a:schemeClr>
                </a:solidFill>
              </a:rPr>
              <a:t>Opening:</a:t>
            </a:r>
          </a:p>
          <a:p>
            <a:endParaRPr lang="en-GB" dirty="0"/>
          </a:p>
          <a:p>
            <a:r>
              <a:rPr lang="en-GB" dirty="0"/>
              <a:t>Make sure you begin your talk/speech clearly and with purpose:</a:t>
            </a:r>
          </a:p>
          <a:p>
            <a:endParaRPr lang="en-GB" dirty="0"/>
          </a:p>
          <a:p>
            <a:r>
              <a:rPr lang="en-GB" dirty="0"/>
              <a:t>E.g.</a:t>
            </a:r>
          </a:p>
          <a:p>
            <a:endParaRPr lang="en-GB" dirty="0"/>
          </a:p>
          <a:p>
            <a:pPr marL="285750" indent="-285750">
              <a:buFontTx/>
              <a:buChar char="-"/>
            </a:pPr>
            <a:r>
              <a:rPr lang="en-GB" dirty="0"/>
              <a:t>Some newspapers present a pretty awful picture of the behaviour of celebrities but does this mean that we should not have celebrity role models?  I don’t think so.  Let’s think about some of the celebrities that make a positive difference to society every day…</a:t>
            </a:r>
          </a:p>
          <a:p>
            <a:pPr marL="285750" indent="-285750">
              <a:buFontTx/>
              <a:buChar char="-"/>
            </a:pPr>
            <a:endParaRPr lang="en-GB" dirty="0"/>
          </a:p>
          <a:p>
            <a:pPr marL="285750" indent="-285750">
              <a:buFontTx/>
              <a:buChar char="-"/>
            </a:pPr>
            <a:r>
              <a:rPr lang="en-GB" dirty="0"/>
              <a:t>Good afternoon.  To open this talk today, let me pose a question. How often do you go out of your way to help other people?</a:t>
            </a:r>
          </a:p>
          <a:p>
            <a:pPr marL="285750" indent="-285750">
              <a:buFontTx/>
              <a:buChar char="-"/>
            </a:pPr>
            <a:endParaRPr lang="en-GB" dirty="0"/>
          </a:p>
          <a:p>
            <a:pPr marL="285750" indent="-285750">
              <a:buFontTx/>
              <a:buChar char="-"/>
            </a:pPr>
            <a:r>
              <a:rPr lang="en-GB" dirty="0"/>
              <a:t>I am here today to represent Y11 and our views about the proposed changes to the school day.  We have discussed this in form groups and as part of the school council, and I am certain that I speak for the vast majority of Year 11 when I say that we are fully opposed to the current proposals …</a:t>
            </a:r>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265000" y="1024238"/>
            <a:ext cx="8667985" cy="6294031"/>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Make sure you end clearly and sum up your arguments in a convincing way.  You should use your conclusion to revisit the task and make possible suggestions for the future:</a:t>
            </a:r>
          </a:p>
          <a:p>
            <a:endParaRPr lang="en-GB" dirty="0"/>
          </a:p>
          <a:p>
            <a:r>
              <a:rPr lang="en-GB" dirty="0"/>
              <a:t>E.g.</a:t>
            </a:r>
          </a:p>
          <a:p>
            <a:pPr marL="285750" indent="-285750">
              <a:buFontTx/>
              <a:buChar char="-"/>
            </a:pPr>
            <a:r>
              <a:rPr lang="en-GB" dirty="0"/>
              <a:t>So while it is clear that some celebrities certainly abuse their positions there are many that do not.  At the end of the day, celebrities are only a microcosm of humanity – good and bad!  It is up to us to choose carefully which, if any, celebrities we allow to have influence over us.</a:t>
            </a:r>
          </a:p>
          <a:p>
            <a:pPr marL="285750" indent="-285750">
              <a:buFontTx/>
              <a:buChar char="-"/>
            </a:pPr>
            <a:endParaRPr lang="en-GB" dirty="0"/>
          </a:p>
          <a:p>
            <a:pPr marL="285750" indent="-285750">
              <a:buFontTx/>
              <a:buChar char="-"/>
            </a:pPr>
            <a:r>
              <a:rPr lang="en-GB" dirty="0"/>
              <a:t>In conclusion, there are many ways to offer something to our charity. You all possess many valuable qualities and experiences that we would love to see shared within this community.</a:t>
            </a:r>
          </a:p>
          <a:p>
            <a:pPr marL="285750" indent="-285750">
              <a:buFontTx/>
              <a:buChar char="-"/>
            </a:pPr>
            <a:endParaRPr lang="en-GB" dirty="0"/>
          </a:p>
          <a:p>
            <a:pPr marL="285750" indent="-285750">
              <a:buFontTx/>
              <a:buChar char="-"/>
            </a:pPr>
            <a:r>
              <a:rPr lang="en-GB" dirty="0"/>
              <a:t>I hope that I have clearly represented the views of Year 11.  Whilst we are not opposed to changes in the school day, there are many reasons why the current proposals would not work for us or for future Year 11 groups.  A few modifications to the proposals, particularly in relation to the lunch break being long enough for revision sessions, may make all the difference.</a:t>
            </a:r>
          </a:p>
          <a:p>
            <a:endParaRPr lang="en-GB" dirty="0"/>
          </a:p>
          <a:p>
            <a:endParaRPr lang="en-GB" dirty="0"/>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Writing a talk/speech: tasks</a:t>
            </a:r>
          </a:p>
        </p:txBody>
      </p:sp>
      <p:sp>
        <p:nvSpPr>
          <p:cNvPr id="7" name="TextBox 6">
            <a:extLst>
              <a:ext uri="{FF2B5EF4-FFF2-40B4-BE49-F238E27FC236}">
                <a16:creationId xmlns:a16="http://schemas.microsoft.com/office/drawing/2014/main" id="{D491909B-712F-4BB6-8C78-00AADEAA7DBC}"/>
              </a:ext>
            </a:extLst>
          </p:cNvPr>
          <p:cNvSpPr txBox="1"/>
          <p:nvPr/>
        </p:nvSpPr>
        <p:spPr>
          <a:xfrm>
            <a:off x="192946" y="1225497"/>
            <a:ext cx="1937005" cy="369332"/>
          </a:xfrm>
          <a:prstGeom prst="rect">
            <a:avLst/>
          </a:prstGeom>
          <a:noFill/>
        </p:spPr>
        <p:txBody>
          <a:bodyPr wrap="none" rtlCol="0">
            <a:spAutoFit/>
          </a:bodyPr>
          <a:lstStyle/>
          <a:p>
            <a:r>
              <a:rPr lang="en-GB" b="1" dirty="0"/>
              <a:t>Examples of tasks:</a:t>
            </a:r>
          </a:p>
        </p:txBody>
      </p:sp>
      <p:graphicFrame>
        <p:nvGraphicFramePr>
          <p:cNvPr id="9" name="Table 6">
            <a:extLst>
              <a:ext uri="{FF2B5EF4-FFF2-40B4-BE49-F238E27FC236}">
                <a16:creationId xmlns:a16="http://schemas.microsoft.com/office/drawing/2014/main" id="{30140263-8EC1-46D4-877E-D730E47FEF91}"/>
              </a:ext>
            </a:extLst>
          </p:cNvPr>
          <p:cNvGraphicFramePr>
            <a:graphicFrameLocks noGrp="1"/>
          </p:cNvGraphicFramePr>
          <p:nvPr>
            <p:ph idx="1"/>
            <p:extLst>
              <p:ext uri="{D42A27DB-BD31-4B8C-83A1-F6EECF244321}">
                <p14:modId xmlns:p14="http://schemas.microsoft.com/office/powerpoint/2010/main" val="1478195683"/>
              </p:ext>
            </p:extLst>
          </p:nvPr>
        </p:nvGraphicFramePr>
        <p:xfrm>
          <a:off x="276836" y="1726727"/>
          <a:ext cx="8590328" cy="4010937"/>
        </p:xfrm>
        <a:graphic>
          <a:graphicData uri="http://schemas.openxmlformats.org/drawingml/2006/table">
            <a:tbl>
              <a:tblPr firstRow="1" bandRow="1">
                <a:tableStyleId>{21E4AEA4-8DFA-4A89-87EB-49C32662AFE0}</a:tableStyleId>
              </a:tblPr>
              <a:tblGrid>
                <a:gridCol w="4082112">
                  <a:extLst>
                    <a:ext uri="{9D8B030D-6E8A-4147-A177-3AD203B41FA5}">
                      <a16:colId xmlns:a16="http://schemas.microsoft.com/office/drawing/2014/main" val="35700633"/>
                    </a:ext>
                  </a:extLst>
                </a:gridCol>
                <a:gridCol w="4508216">
                  <a:extLst>
                    <a:ext uri="{9D8B030D-6E8A-4147-A177-3AD203B41FA5}">
                      <a16:colId xmlns:a16="http://schemas.microsoft.com/office/drawing/2014/main" val="3514128204"/>
                    </a:ext>
                  </a:extLst>
                </a:gridCol>
              </a:tblGrid>
              <a:tr h="2408640">
                <a:tc>
                  <a:txBody>
                    <a:bodyPr/>
                    <a:lstStyle/>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 have been asked to give a talk to your class with the title:</a:t>
                      </a: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The person I’d most like to spend a day with.</a:t>
                      </a:r>
                      <a:endParaRPr lang="en-GB" sz="14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Your talk could be about a person who is famous such as a sportsperson, musician, inventor or national figure, someone from the past or someone who is not necessarily well known but who you admire.</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Write what you would say in your talk.               [20]</a:t>
                      </a:r>
                    </a:p>
                  </a:txBody>
                  <a:tcPr marL="114300" marR="114300" marT="0" marB="0"/>
                </a:tc>
                <a:tc>
                  <a:txBody>
                    <a:bodyPr/>
                    <a:lstStyle/>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b="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4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400" b="1" dirty="0">
                          <a:effectLst/>
                          <a:latin typeface="+mn-lt"/>
                          <a:ea typeface="Calibri" panose="020F0502020204030204" pitchFamily="34" charset="0"/>
                          <a:cs typeface="Times New Roman" panose="02020603050405020304" pitchFamily="18" charset="0"/>
                        </a:rPr>
                        <a:t>Write what you would say.                                                [20]</a:t>
                      </a:r>
                    </a:p>
                  </a:txBody>
                  <a:tcPr marL="114300" marR="114300" marT="0" marB="0"/>
                </a:tc>
                <a:extLst>
                  <a:ext uri="{0D108BD9-81ED-4DB2-BD59-A6C34878D82A}">
                    <a16:rowId xmlns:a16="http://schemas.microsoft.com/office/drawing/2014/main" val="2290909742"/>
                  </a:ext>
                </a:extLst>
              </a:tr>
              <a:tr h="1602297">
                <a:tc>
                  <a:txBody>
                    <a:bodyPr/>
                    <a:lstStyle/>
                    <a:p>
                      <a:r>
                        <a:rPr lang="en-GB" sz="1400" b="0" dirty="0"/>
                        <a:t>You are asked to give a talk to people in your class about your ambitions and what you hope to achieve in the next 10 years.</a:t>
                      </a:r>
                    </a:p>
                    <a:p>
                      <a:endParaRPr lang="en-GB" sz="1400" b="0" dirty="0"/>
                    </a:p>
                    <a:p>
                      <a:r>
                        <a:rPr lang="en-GB" sz="1400" b="1" dirty="0"/>
                        <a:t>Write what you would say in your talk.                [20]</a:t>
                      </a:r>
                    </a:p>
                  </a:txBody>
                  <a:tcPr/>
                </a:tc>
                <a:tc>
                  <a:txBody>
                    <a:bodyPr/>
                    <a:lstStyle/>
                    <a:p>
                      <a:pPr algn="l">
                        <a:lnSpc>
                          <a:spcPct val="100000"/>
                        </a:lnSpc>
                        <a:spcAft>
                          <a:spcPts val="0"/>
                        </a:spcAft>
                      </a:pPr>
                      <a:r>
                        <a:rPr lang="en-GB" sz="1400" dirty="0">
                          <a:effectLst/>
                          <a:latin typeface="+mn-lt"/>
                          <a:ea typeface="Calibri" panose="020F0502020204030204" pitchFamily="34" charset="0"/>
                          <a:cs typeface="Times New Roman" panose="02020603050405020304" pitchFamily="18" charset="0"/>
                        </a:rPr>
                        <a:t>Students often complain about being bored and having nothing to do through the long school summer holidays. </a:t>
                      </a: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dirty="0">
                          <a:effectLst/>
                          <a:latin typeface="+mn-lt"/>
                          <a:ea typeface="Calibri" panose="020F0502020204030204" pitchFamily="34" charset="0"/>
                          <a:cs typeface="Times New Roman" panose="02020603050405020304" pitchFamily="18" charset="0"/>
                        </a:rPr>
                        <a:t>You have been asked to give a talk to your class giving your views, with suggestions and recommendations for making the most of school holidays.</a:t>
                      </a: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endParaRPr lang="en-GB" sz="600" dirty="0">
                        <a:effectLst/>
                        <a:latin typeface="+mn-lt"/>
                        <a:ea typeface="Calibri" panose="020F0502020204030204" pitchFamily="34" charset="0"/>
                        <a:cs typeface="Times New Roman" panose="02020603050405020304" pitchFamily="18" charset="0"/>
                      </a:endParaRPr>
                    </a:p>
                    <a:p>
                      <a:pPr algn="l">
                        <a:lnSpc>
                          <a:spcPct val="100000"/>
                        </a:lnSpc>
                        <a:spcAft>
                          <a:spcPts val="0"/>
                        </a:spcAft>
                      </a:pPr>
                      <a:r>
                        <a:rPr lang="en-GB" sz="1400" b="1" dirty="0">
                          <a:effectLst/>
                          <a:latin typeface="+mn-lt"/>
                          <a:ea typeface="Calibri" panose="020F0502020204030204" pitchFamily="34" charset="0"/>
                          <a:cs typeface="Times New Roman" panose="02020603050405020304" pitchFamily="18" charset="0"/>
                        </a:rPr>
                        <a:t>Write what you would say.                                                [20]</a:t>
                      </a:r>
                    </a:p>
                  </a:txBody>
                  <a:tcPr marL="114300" marR="114300" marT="0" marB="0"/>
                </a:tc>
                <a:extLst>
                  <a:ext uri="{0D108BD9-81ED-4DB2-BD59-A6C34878D82A}">
                    <a16:rowId xmlns:a16="http://schemas.microsoft.com/office/drawing/2014/main" val="3071609080"/>
                  </a:ext>
                </a:extLst>
              </a:tr>
            </a:tbl>
          </a:graphicData>
        </a:graphic>
      </p:graphicFrame>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76165" y="3429000"/>
            <a:ext cx="8374600" cy="369332"/>
          </a:xfrm>
          <a:prstGeom prst="rect">
            <a:avLst/>
          </a:prstGeom>
          <a:noFill/>
        </p:spPr>
        <p:txBody>
          <a:bodyPr wrap="none" rtlCol="0">
            <a:spAutoFit/>
          </a:bodyPr>
          <a:lstStyle/>
          <a:p>
            <a:r>
              <a:rPr lang="en-GB" b="1" dirty="0"/>
              <a:t>To help you plan a response to this question,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1076003312"/>
              </p:ext>
            </p:extLst>
          </p:nvPr>
        </p:nvGraphicFramePr>
        <p:xfrm>
          <a:off x="276835" y="3896978"/>
          <a:ext cx="8374599" cy="2330170"/>
        </p:xfrm>
        <a:graphic>
          <a:graphicData uri="http://schemas.openxmlformats.org/drawingml/2006/table">
            <a:tbl>
              <a:tblPr firstRow="1" bandRow="1">
                <a:tableStyleId>{93296810-A885-4BE3-A3E7-6D5BEEA58F35}</a:tableStyleId>
              </a:tblPr>
              <a:tblGrid>
                <a:gridCol w="8374599">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Who is the audience for your talk?</a:t>
                      </a:r>
                    </a:p>
                  </a:txBody>
                  <a:tcPr/>
                </a:tc>
                <a:extLst>
                  <a:ext uri="{0D108BD9-81ED-4DB2-BD59-A6C34878D82A}">
                    <a16:rowId xmlns:a16="http://schemas.microsoft.com/office/drawing/2014/main" val="211895640"/>
                  </a:ext>
                </a:extLst>
              </a:tr>
              <a:tr h="451874">
                <a:tc>
                  <a:txBody>
                    <a:bodyPr/>
                    <a:lstStyle/>
                    <a:p>
                      <a:r>
                        <a:rPr lang="en-GB" dirty="0"/>
                        <a:t>What tone will you use?</a:t>
                      </a:r>
                    </a:p>
                  </a:txBody>
                  <a:tcPr/>
                </a:tc>
                <a:extLst>
                  <a:ext uri="{0D108BD9-81ED-4DB2-BD59-A6C34878D82A}">
                    <a16:rowId xmlns:a16="http://schemas.microsoft.com/office/drawing/2014/main" val="3476978333"/>
                  </a:ext>
                </a:extLst>
              </a:tr>
              <a:tr h="444617">
                <a:tc>
                  <a:txBody>
                    <a:bodyPr/>
                    <a:lstStyle/>
                    <a:p>
                      <a:r>
                        <a:rPr lang="en-GB" dirty="0"/>
                        <a:t>Which aspect of technology will you write about?  You can choose more than one.</a:t>
                      </a:r>
                    </a:p>
                  </a:txBody>
                  <a:tcPr/>
                </a:tc>
                <a:extLst>
                  <a:ext uri="{0D108BD9-81ED-4DB2-BD59-A6C34878D82A}">
                    <a16:rowId xmlns:a16="http://schemas.microsoft.com/office/drawing/2014/main" val="2649972494"/>
                  </a:ext>
                </a:extLst>
              </a:tr>
              <a:tr h="574478">
                <a:tc>
                  <a:txBody>
                    <a:bodyPr/>
                    <a:lstStyle/>
                    <a:p>
                      <a:r>
                        <a:rPr lang="en-GB" dirty="0"/>
                        <a:t>Make a list of points that you think will be useful for each bullet point you intend to address.</a:t>
                      </a:r>
                    </a:p>
                  </a:txBody>
                  <a:tcPr/>
                </a:tc>
                <a:extLst>
                  <a:ext uri="{0D108BD9-81ED-4DB2-BD59-A6C34878D82A}">
                    <a16:rowId xmlns:a16="http://schemas.microsoft.com/office/drawing/2014/main" val="615454501"/>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fontScale="85000" lnSpcReduction="10000"/>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Getting to grips with writing a talk/speech</a:t>
            </a:r>
          </a:p>
        </p:txBody>
      </p:sp>
      <p:sp>
        <p:nvSpPr>
          <p:cNvPr id="2" name="TextBox 1">
            <a:extLst>
              <a:ext uri="{FF2B5EF4-FFF2-40B4-BE49-F238E27FC236}">
                <a16:creationId xmlns:a16="http://schemas.microsoft.com/office/drawing/2014/main" id="{3D905368-16D3-4D6A-874B-DC85A0C1C69F}"/>
              </a:ext>
            </a:extLst>
          </p:cNvPr>
          <p:cNvSpPr txBox="1"/>
          <p:nvPr/>
        </p:nvSpPr>
        <p:spPr>
          <a:xfrm>
            <a:off x="176165" y="998290"/>
            <a:ext cx="8825222" cy="2313839"/>
          </a:xfrm>
          <a:prstGeom prst="rect">
            <a:avLst/>
          </a:prstGeom>
          <a:noFill/>
          <a:ln w="12700">
            <a:solidFill>
              <a:schemeClr val="tx1"/>
            </a:solidFill>
          </a:ln>
        </p:spPr>
        <p:txBody>
          <a:bodyPr wrap="square" rtlCol="0">
            <a:spAutoFit/>
          </a:bodyPr>
          <a:lstStyle/>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Many older people do not use modern technology because they do not understand it and are perhaps afraid of it.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 have been asked to give a talk to older people encouraging them to make use of modern technology.  </a:t>
            </a:r>
          </a:p>
          <a:p>
            <a:pPr algn="l">
              <a:lnSpc>
                <a:spcPct val="100000"/>
              </a:lnSpc>
              <a:spcAft>
                <a:spcPts val="0"/>
              </a:spcAft>
            </a:pPr>
            <a:r>
              <a:rPr lang="en-GB" sz="1600" b="0" dirty="0">
                <a:effectLst/>
                <a:latin typeface="+mn-lt"/>
                <a:ea typeface="Calibri" panose="020F0502020204030204" pitchFamily="34" charset="0"/>
                <a:cs typeface="Times New Roman" panose="02020603050405020304" pitchFamily="18" charset="0"/>
              </a:rPr>
              <a:t>Your talk should include one or more of the following:</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the internet</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social media such as Facebook and Twitter</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smart phones/smart watches</a:t>
            </a:r>
          </a:p>
          <a:p>
            <a:pPr marL="342900" lvl="0" indent="-342900" algn="l">
              <a:lnSpc>
                <a:spcPct val="100000"/>
              </a:lnSpc>
              <a:spcAft>
                <a:spcPts val="0"/>
              </a:spcAft>
              <a:buFont typeface="Symbol" panose="05050102010706020507" pitchFamily="18" charset="2"/>
              <a:buChar char=""/>
            </a:pPr>
            <a:r>
              <a:rPr lang="en-GB" sz="1600" b="0" dirty="0">
                <a:effectLst/>
                <a:latin typeface="+mn-lt"/>
                <a:ea typeface="Calibri" panose="020F0502020204030204" pitchFamily="34" charset="0"/>
                <a:cs typeface="Times New Roman" panose="02020603050405020304" pitchFamily="18" charset="0"/>
              </a:rPr>
              <a:t>Tablets</a:t>
            </a:r>
          </a:p>
          <a:p>
            <a:pPr marL="0" lvl="0" indent="0" algn="l">
              <a:lnSpc>
                <a:spcPct val="107000"/>
              </a:lnSpc>
              <a:spcAft>
                <a:spcPts val="800"/>
              </a:spcAft>
              <a:buFont typeface="Symbol" panose="05050102010706020507" pitchFamily="18" charset="2"/>
              <a:buNone/>
            </a:pPr>
            <a:r>
              <a:rPr lang="en-GB" sz="1600" b="1" dirty="0">
                <a:effectLst/>
                <a:latin typeface="+mn-lt"/>
                <a:ea typeface="Calibri" panose="020F0502020204030204" pitchFamily="34" charset="0"/>
                <a:cs typeface="Times New Roman" panose="02020603050405020304" pitchFamily="18" charset="0"/>
              </a:rPr>
              <a:t>Write what you would say.                                                                                                                                   [20]</a:t>
            </a:r>
            <a:endParaRPr lang="en-GB" sz="1400" dirty="0"/>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3DC8F-AB9D-4910-94BF-5076350377AD}">
  <ds:schemaRefs>
    <ds:schemaRef ds:uri="http://schemas.microsoft.com/office/infopath/2007/PartnerControls"/>
    <ds:schemaRef ds:uri="http://purl.org/dc/elements/1.1/"/>
    <ds:schemaRef ds:uri="http://schemas.microsoft.com/office/2006/metadata/properties"/>
    <ds:schemaRef ds:uri="10ebebe9-ad9c-417c-96aa-6a2f5b72dbd6"/>
    <ds:schemaRef ds:uri="http://schemas.microsoft.com/office/2006/documentManagement/types"/>
    <ds:schemaRef ds:uri="http://purl.org/dc/terms/"/>
    <ds:schemaRef ds:uri="http://schemas.openxmlformats.org/package/2006/metadata/core-properties"/>
    <ds:schemaRef ds:uri="http://purl.org/dc/dcmitype/"/>
    <ds:schemaRef ds:uri="101960c9-2583-49a4-9434-4c0cad7b266a"/>
    <ds:schemaRef ds:uri="http://www.w3.org/XML/1998/namespace"/>
  </ds:schemaRefs>
</ds:datastoreItem>
</file>

<file path=customXml/itemProps2.xml><?xml version="1.0" encoding="utf-8"?>
<ds:datastoreItem xmlns:ds="http://schemas.openxmlformats.org/officeDocument/2006/customXml" ds:itemID="{1C8748D3-C4C5-4DDB-9130-57C6465F4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9FB68D-A36F-4F40-9DDD-C7C8C55F1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17</TotalTime>
  <Words>2526</Words>
  <Application>Microsoft Office PowerPoint</Application>
  <PresentationFormat>On-screen Show (4:3)</PresentationFormat>
  <Paragraphs>224</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Bliss-Light</vt:lpstr>
      <vt:lpstr>Calibri</vt:lpstr>
      <vt:lpstr>Gotham Rounded Book</vt:lpstr>
      <vt:lpstr>Nirmala UI Semilight</vt:lpstr>
      <vt:lpstr>Symbol</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Aston</cp:lastModifiedBy>
  <cp:revision>103</cp:revision>
  <cp:lastPrinted>2014-04-03T15:37:56Z</cp:lastPrinted>
  <dcterms:created xsi:type="dcterms:W3CDTF">2015-10-08T10:06:49Z</dcterms:created>
  <dcterms:modified xsi:type="dcterms:W3CDTF">2022-03-17T09:34:59Z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