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26"/>
  </p:notesMasterIdLst>
  <p:sldIdLst>
    <p:sldId id="256" r:id="rId5"/>
    <p:sldId id="486" r:id="rId6"/>
    <p:sldId id="487" r:id="rId7"/>
    <p:sldId id="489" r:id="rId8"/>
    <p:sldId id="488" r:id="rId9"/>
    <p:sldId id="491" r:id="rId10"/>
    <p:sldId id="492" r:id="rId11"/>
    <p:sldId id="493" r:id="rId12"/>
    <p:sldId id="495" r:id="rId13"/>
    <p:sldId id="494" r:id="rId14"/>
    <p:sldId id="496" r:id="rId15"/>
    <p:sldId id="497" r:id="rId16"/>
    <p:sldId id="498" r:id="rId17"/>
    <p:sldId id="499" r:id="rId18"/>
    <p:sldId id="500" r:id="rId19"/>
    <p:sldId id="501" r:id="rId20"/>
    <p:sldId id="502" r:id="rId21"/>
    <p:sldId id="503" r:id="rId22"/>
    <p:sldId id="504" r:id="rId23"/>
    <p:sldId id="505" r:id="rId24"/>
    <p:sldId id="484" r:id="rId25"/>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B385"/>
    <a:srgbClr val="A5A6A5"/>
    <a:srgbClr val="DF3C06"/>
    <a:srgbClr val="E75306"/>
    <a:srgbClr val="5A5A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96FA4E-56F3-4F5A-9712-84862F315FF2}" v="2" dt="2021-10-05T11:43:41.274"/>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628" autoAdjust="0"/>
  </p:normalViewPr>
  <p:slideViewPr>
    <p:cSldViewPr snapToGrid="0" snapToObjects="1">
      <p:cViewPr varScale="1">
        <p:scale>
          <a:sx n="96" d="100"/>
          <a:sy n="96" d="100"/>
        </p:scale>
        <p:origin x="7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9" d="100"/>
          <a:sy n="79" d="100"/>
        </p:scale>
        <p:origin x="-393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1333581-9709-4744-951C-ACEFFD2B2182}" type="datetimeFigureOut">
              <a:rPr lang="en-GB" smtClean="0"/>
              <a:t>17/03/2022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AF9DCF4-537F-4EB2-B888-D45C6C13859D}" type="slidenum">
              <a:rPr lang="en-GB" smtClean="0"/>
              <a:t>‹#›</a:t>
            </a:fld>
            <a:endParaRPr lang="en-GB"/>
          </a:p>
        </p:txBody>
      </p:sp>
    </p:spTree>
    <p:extLst>
      <p:ext uri="{BB962C8B-B14F-4D97-AF65-F5344CB8AC3E}">
        <p14:creationId xmlns:p14="http://schemas.microsoft.com/office/powerpoint/2010/main" val="4291480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2</a:t>
            </a:fld>
            <a:endParaRPr lang="en-GB"/>
          </a:p>
        </p:txBody>
      </p:sp>
    </p:spTree>
    <p:extLst>
      <p:ext uri="{BB962C8B-B14F-4D97-AF65-F5344CB8AC3E}">
        <p14:creationId xmlns:p14="http://schemas.microsoft.com/office/powerpoint/2010/main" val="3368066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11</a:t>
            </a:fld>
            <a:endParaRPr lang="en-GB"/>
          </a:p>
        </p:txBody>
      </p:sp>
    </p:spTree>
    <p:extLst>
      <p:ext uri="{BB962C8B-B14F-4D97-AF65-F5344CB8AC3E}">
        <p14:creationId xmlns:p14="http://schemas.microsoft.com/office/powerpoint/2010/main" val="2216877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12</a:t>
            </a:fld>
            <a:endParaRPr lang="en-GB"/>
          </a:p>
        </p:txBody>
      </p:sp>
    </p:spTree>
    <p:extLst>
      <p:ext uri="{BB962C8B-B14F-4D97-AF65-F5344CB8AC3E}">
        <p14:creationId xmlns:p14="http://schemas.microsoft.com/office/powerpoint/2010/main" val="2497694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13</a:t>
            </a:fld>
            <a:endParaRPr lang="en-GB"/>
          </a:p>
        </p:txBody>
      </p:sp>
    </p:spTree>
    <p:extLst>
      <p:ext uri="{BB962C8B-B14F-4D97-AF65-F5344CB8AC3E}">
        <p14:creationId xmlns:p14="http://schemas.microsoft.com/office/powerpoint/2010/main" val="2137341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14</a:t>
            </a:fld>
            <a:endParaRPr lang="en-GB"/>
          </a:p>
        </p:txBody>
      </p:sp>
    </p:spTree>
    <p:extLst>
      <p:ext uri="{BB962C8B-B14F-4D97-AF65-F5344CB8AC3E}">
        <p14:creationId xmlns:p14="http://schemas.microsoft.com/office/powerpoint/2010/main" val="1965704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15</a:t>
            </a:fld>
            <a:endParaRPr lang="en-GB"/>
          </a:p>
        </p:txBody>
      </p:sp>
    </p:spTree>
    <p:extLst>
      <p:ext uri="{BB962C8B-B14F-4D97-AF65-F5344CB8AC3E}">
        <p14:creationId xmlns:p14="http://schemas.microsoft.com/office/powerpoint/2010/main" val="2516587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16</a:t>
            </a:fld>
            <a:endParaRPr lang="en-GB"/>
          </a:p>
        </p:txBody>
      </p:sp>
    </p:spTree>
    <p:extLst>
      <p:ext uri="{BB962C8B-B14F-4D97-AF65-F5344CB8AC3E}">
        <p14:creationId xmlns:p14="http://schemas.microsoft.com/office/powerpoint/2010/main" val="2948613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17</a:t>
            </a:fld>
            <a:endParaRPr lang="en-GB"/>
          </a:p>
        </p:txBody>
      </p:sp>
    </p:spTree>
    <p:extLst>
      <p:ext uri="{BB962C8B-B14F-4D97-AF65-F5344CB8AC3E}">
        <p14:creationId xmlns:p14="http://schemas.microsoft.com/office/powerpoint/2010/main" val="3113429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18</a:t>
            </a:fld>
            <a:endParaRPr lang="en-GB"/>
          </a:p>
        </p:txBody>
      </p:sp>
    </p:spTree>
    <p:extLst>
      <p:ext uri="{BB962C8B-B14F-4D97-AF65-F5344CB8AC3E}">
        <p14:creationId xmlns:p14="http://schemas.microsoft.com/office/powerpoint/2010/main" val="1629070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19</a:t>
            </a:fld>
            <a:endParaRPr lang="en-GB"/>
          </a:p>
        </p:txBody>
      </p:sp>
    </p:spTree>
    <p:extLst>
      <p:ext uri="{BB962C8B-B14F-4D97-AF65-F5344CB8AC3E}">
        <p14:creationId xmlns:p14="http://schemas.microsoft.com/office/powerpoint/2010/main" val="495902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20</a:t>
            </a:fld>
            <a:endParaRPr lang="en-GB"/>
          </a:p>
        </p:txBody>
      </p:sp>
    </p:spTree>
    <p:extLst>
      <p:ext uri="{BB962C8B-B14F-4D97-AF65-F5344CB8AC3E}">
        <p14:creationId xmlns:p14="http://schemas.microsoft.com/office/powerpoint/2010/main" val="3256638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3</a:t>
            </a:fld>
            <a:endParaRPr lang="en-GB"/>
          </a:p>
        </p:txBody>
      </p:sp>
    </p:spTree>
    <p:extLst>
      <p:ext uri="{BB962C8B-B14F-4D97-AF65-F5344CB8AC3E}">
        <p14:creationId xmlns:p14="http://schemas.microsoft.com/office/powerpoint/2010/main" val="1092174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CAF9DCF4-537F-4EB2-B888-D45C6C13859D}" type="slidenum">
              <a:rPr lang="en-GB" smtClean="0"/>
              <a:t>21</a:t>
            </a:fld>
            <a:endParaRPr lang="en-GB"/>
          </a:p>
        </p:txBody>
      </p:sp>
    </p:spTree>
    <p:extLst>
      <p:ext uri="{BB962C8B-B14F-4D97-AF65-F5344CB8AC3E}">
        <p14:creationId xmlns:p14="http://schemas.microsoft.com/office/powerpoint/2010/main" val="766065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4</a:t>
            </a:fld>
            <a:endParaRPr lang="en-GB"/>
          </a:p>
        </p:txBody>
      </p:sp>
    </p:spTree>
    <p:extLst>
      <p:ext uri="{BB962C8B-B14F-4D97-AF65-F5344CB8AC3E}">
        <p14:creationId xmlns:p14="http://schemas.microsoft.com/office/powerpoint/2010/main" val="2367956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5</a:t>
            </a:fld>
            <a:endParaRPr lang="en-GB"/>
          </a:p>
        </p:txBody>
      </p:sp>
    </p:spTree>
    <p:extLst>
      <p:ext uri="{BB962C8B-B14F-4D97-AF65-F5344CB8AC3E}">
        <p14:creationId xmlns:p14="http://schemas.microsoft.com/office/powerpoint/2010/main" val="1790484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6</a:t>
            </a:fld>
            <a:endParaRPr lang="en-GB"/>
          </a:p>
        </p:txBody>
      </p:sp>
    </p:spTree>
    <p:extLst>
      <p:ext uri="{BB962C8B-B14F-4D97-AF65-F5344CB8AC3E}">
        <p14:creationId xmlns:p14="http://schemas.microsoft.com/office/powerpoint/2010/main" val="475269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7</a:t>
            </a:fld>
            <a:endParaRPr lang="en-GB"/>
          </a:p>
        </p:txBody>
      </p:sp>
    </p:spTree>
    <p:extLst>
      <p:ext uri="{BB962C8B-B14F-4D97-AF65-F5344CB8AC3E}">
        <p14:creationId xmlns:p14="http://schemas.microsoft.com/office/powerpoint/2010/main" val="2440840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8</a:t>
            </a:fld>
            <a:endParaRPr lang="en-GB"/>
          </a:p>
        </p:txBody>
      </p:sp>
    </p:spTree>
    <p:extLst>
      <p:ext uri="{BB962C8B-B14F-4D97-AF65-F5344CB8AC3E}">
        <p14:creationId xmlns:p14="http://schemas.microsoft.com/office/powerpoint/2010/main" val="3452996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9</a:t>
            </a:fld>
            <a:endParaRPr lang="en-GB"/>
          </a:p>
        </p:txBody>
      </p:sp>
    </p:spTree>
    <p:extLst>
      <p:ext uri="{BB962C8B-B14F-4D97-AF65-F5344CB8AC3E}">
        <p14:creationId xmlns:p14="http://schemas.microsoft.com/office/powerpoint/2010/main" val="995573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9DCF4-537F-4EB2-B888-D45C6C13859D}" type="slidenum">
              <a:rPr lang="en-GB" smtClean="0"/>
              <a:t>10</a:t>
            </a:fld>
            <a:endParaRPr lang="en-GB"/>
          </a:p>
        </p:txBody>
      </p:sp>
    </p:spTree>
    <p:extLst>
      <p:ext uri="{BB962C8B-B14F-4D97-AF65-F5344CB8AC3E}">
        <p14:creationId xmlns:p14="http://schemas.microsoft.com/office/powerpoint/2010/main" val="38022575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Other%20Clients/Eduqas/P17661%20Eduqas%20Brand%20Identity%20Guidelines/Links/Corbis-42-53088181.jpg"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oer.wjec.co.uk/" TargetMode="External"/><Relationship Id="rId2" Type="http://schemas.openxmlformats.org/officeDocument/2006/relationships/hyperlink" Target="http://resources.wjec.co.uk/" TargetMode="External"/><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Corbis-42-53088181_bandw.jpg"/>
          <p:cNvPicPr preferRelativeResize="0">
            <a:picLocks/>
          </p:cNvPicPr>
          <p:nvPr userDrawn="1"/>
        </p:nvPicPr>
        <p:blipFill rotWithShape="1">
          <a:blip r:embed="rId2" r:link="rId3">
            <a:extLst>
              <a:ext uri="{28A0092B-C50C-407E-A947-70E740481C1C}">
                <a14:useLocalDpi xmlns:a14="http://schemas.microsoft.com/office/drawing/2010/main" val="0"/>
              </a:ext>
            </a:extLst>
          </a:blip>
          <a:srcRect l="331" t="9973" r="-331" b="4013"/>
          <a:stretch>
            <a:fillRect/>
          </a:stretch>
        </p:blipFill>
        <p:spPr>
          <a:xfrm>
            <a:off x="5525038" y="2485776"/>
            <a:ext cx="3261600" cy="2805414"/>
          </a:xfrm>
          <a:prstGeom prst="rect">
            <a:avLst/>
          </a:prstGeom>
        </p:spPr>
      </p:pic>
      <p:sp>
        <p:nvSpPr>
          <p:cNvPr id="16"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p:txBody>
      </p:sp>
      <p:sp>
        <p:nvSpPr>
          <p:cNvPr id="18" name="Text Placeholder 17"/>
          <p:cNvSpPr>
            <a:spLocks noGrp="1"/>
          </p:cNvSpPr>
          <p:nvPr>
            <p:ph type="body" sz="quarter" idx="15" hasCustomPrompt="1"/>
          </p:nvPr>
        </p:nvSpPr>
        <p:spPr>
          <a:xfrm>
            <a:off x="487363" y="2486025"/>
            <a:ext cx="4868862" cy="280511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tx1"/>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baseline="30000" dirty="0" err="1">
                <a:solidFill>
                  <a:srgbClr val="5A5A59"/>
                </a:solidFill>
                <a:latin typeface="Bliss-Light"/>
                <a:cs typeface="Bliss-Light"/>
              </a:rPr>
              <a:t>Invellab</a:t>
            </a:r>
            <a:r>
              <a:rPr lang="en-GB" baseline="30000" dirty="0">
                <a:solidFill>
                  <a:srgbClr val="5A5A59"/>
                </a:solidFill>
                <a:latin typeface="Bliss-Light"/>
                <a:cs typeface="Bliss-Light"/>
              </a:rPr>
              <a:t> id </a:t>
            </a:r>
            <a:r>
              <a:rPr lang="en-GB" baseline="30000" dirty="0" err="1">
                <a:solidFill>
                  <a:srgbClr val="5A5A59"/>
                </a:solidFill>
                <a:latin typeface="Bliss-Light"/>
                <a:cs typeface="Bliss-Light"/>
              </a:rPr>
              <a:t>quiberumqui</a:t>
            </a:r>
            <a:r>
              <a:rPr lang="en-GB" baseline="30000" dirty="0">
                <a:solidFill>
                  <a:srgbClr val="5A5A59"/>
                </a:solidFill>
                <a:latin typeface="Bliss-Light"/>
                <a:cs typeface="Bliss-Light"/>
              </a:rPr>
              <a:t> non </a:t>
            </a:r>
            <a:r>
              <a:rPr lang="en-GB" baseline="30000" dirty="0" err="1">
                <a:solidFill>
                  <a:srgbClr val="5A5A59"/>
                </a:solidFill>
                <a:latin typeface="Bliss-Light"/>
                <a:cs typeface="Bliss-Light"/>
              </a:rPr>
              <a:t>rerovit</a:t>
            </a:r>
            <a:r>
              <a:rPr lang="en-GB" baseline="30000" dirty="0">
                <a:solidFill>
                  <a:srgbClr val="5A5A59"/>
                </a:solidFill>
                <a:latin typeface="Bliss-Light"/>
                <a:cs typeface="Bliss-Light"/>
              </a:rPr>
              <a:t> era </a:t>
            </a:r>
            <a:r>
              <a:rPr lang="en-GB" baseline="30000" dirty="0" err="1">
                <a:solidFill>
                  <a:srgbClr val="5A5A59"/>
                </a:solidFill>
                <a:latin typeface="Bliss-Light"/>
                <a:cs typeface="Bliss-Light"/>
              </a:rPr>
              <a:t>consequunt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accabor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epelicabo</a:t>
            </a:r>
            <a:r>
              <a:rPr lang="en-GB" baseline="30000" dirty="0">
                <a:solidFill>
                  <a:srgbClr val="5A5A59"/>
                </a:solidFill>
                <a:latin typeface="Bliss-Light"/>
                <a:cs typeface="Bliss-Light"/>
              </a:rPr>
              <a:t>. Nam, id ex </a:t>
            </a:r>
            <a:r>
              <a:rPr lang="en-GB" baseline="30000" dirty="0" err="1">
                <a:solidFill>
                  <a:srgbClr val="5A5A59"/>
                </a:solidFill>
                <a:latin typeface="Bliss-Light"/>
                <a:cs typeface="Bliss-Light"/>
              </a:rPr>
              <a:t>enis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alis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sunt</a:t>
            </a:r>
            <a:r>
              <a:rPr lang="en-GB" baseline="30000" dirty="0">
                <a:solidFill>
                  <a:srgbClr val="5A5A59"/>
                </a:solidFill>
                <a:latin typeface="Bliss-Light"/>
                <a:cs typeface="Bliss-Light"/>
              </a:rPr>
              <a:t> pa non </a:t>
            </a:r>
            <a:r>
              <a:rPr lang="en-GB" baseline="30000" dirty="0" err="1">
                <a:solidFill>
                  <a:srgbClr val="5A5A59"/>
                </a:solidFill>
                <a:latin typeface="Bliss-Light"/>
                <a:cs typeface="Bliss-Light"/>
              </a:rPr>
              <a:t>plaudam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rateseque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oditibusae</a:t>
            </a:r>
            <a:r>
              <a:rPr lang="en-GB" baseline="30000" dirty="0">
                <a:solidFill>
                  <a:srgbClr val="5A5A59"/>
                </a:solidFill>
                <a:latin typeface="Bliss-Light"/>
                <a:cs typeface="Bliss-Light"/>
              </a:rPr>
              <a:t> is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eturem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ea</a:t>
            </a:r>
            <a:r>
              <a:rPr lang="en-GB" baseline="30000" dirty="0">
                <a:solidFill>
                  <a:srgbClr val="5A5A59"/>
                </a:solidFill>
                <a:latin typeface="Bliss-Light"/>
                <a:cs typeface="Bliss-Light"/>
              </a:rPr>
              <a:t> dent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esed</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modis</a:t>
            </a:r>
            <a:r>
              <a:rPr lang="en-GB" baseline="30000" dirty="0">
                <a:solidFill>
                  <a:srgbClr val="5A5A59"/>
                </a:solidFill>
                <a:latin typeface="Bliss-Light"/>
                <a:cs typeface="Bliss-Light"/>
              </a:rPr>
              <a:t> quam, quam, id </a:t>
            </a:r>
            <a:r>
              <a:rPr lang="en-GB" baseline="30000" dirty="0" err="1">
                <a:solidFill>
                  <a:srgbClr val="5A5A59"/>
                </a:solidFill>
                <a:latin typeface="Bliss-Light"/>
                <a:cs typeface="Bliss-Light"/>
              </a:rPr>
              <a:t>modit</a:t>
            </a:r>
            <a:r>
              <a:rPr lang="en-GB" baseline="30000" dirty="0">
                <a:solidFill>
                  <a:srgbClr val="5A5A59"/>
                </a:solidFill>
                <a:latin typeface="Bliss-Light"/>
                <a:cs typeface="Bliss-Light"/>
              </a:rPr>
              <a:t> mi, </a:t>
            </a:r>
            <a:r>
              <a:rPr lang="en-GB" baseline="30000" dirty="0" err="1">
                <a:solidFill>
                  <a:srgbClr val="5A5A59"/>
                </a:solidFill>
                <a:latin typeface="Bliss-Light"/>
                <a:cs typeface="Bliss-Light"/>
              </a:rPr>
              <a:t>omnit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accusci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magnatur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solum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ullandi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oreium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eos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veligenim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reperatio</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doluptatem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voluptam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comnim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fugitat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iorecup</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tincti</a:t>
            </a:r>
            <a:r>
              <a:rPr lang="en-GB" baseline="30000" dirty="0">
                <a:solidFill>
                  <a:srgbClr val="5A5A59"/>
                </a:solidFill>
                <a:latin typeface="Bliss-Light"/>
                <a:cs typeface="Bliss-Light"/>
              </a:rPr>
              <a:t>. </a:t>
            </a:r>
          </a:p>
          <a:p>
            <a:pPr lvl="0"/>
            <a:endParaRPr lang="en-GB" dirty="0"/>
          </a:p>
        </p:txBody>
      </p:sp>
    </p:spTree>
    <p:extLst>
      <p:ext uri="{BB962C8B-B14F-4D97-AF65-F5344CB8AC3E}">
        <p14:creationId xmlns:p14="http://schemas.microsoft.com/office/powerpoint/2010/main" val="3830026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894120"/>
            <a:ext cx="8229600" cy="3232043"/>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GB" sz="18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rPr>
              <a:t> </a:t>
            </a: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0" marR="0" lvl="0" indent="0" algn="l" defTabSz="457200" rtl="0" eaLnBrk="1" fontAlgn="base" latinLnBrk="0" hangingPunct="1">
              <a:lnSpc>
                <a:spcPct val="150000"/>
              </a:lnSpc>
              <a:spcBef>
                <a:spcPct val="0"/>
              </a:spcBef>
              <a:spcAft>
                <a:spcPct val="0"/>
              </a:spcAft>
              <a:buClrTx/>
              <a:buSzTx/>
              <a:buFontTx/>
              <a:buNone/>
              <a:tabLst/>
              <a:defRPr/>
            </a:pP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DF3C06"/>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Bliss-Light"/>
                <a:ea typeface="ＭＳ Ｐゴシック" pitchFamily="1" charset="-128"/>
                <a:cs typeface="Bliss-Light"/>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
        <p:nvSpPr>
          <p:cNvPr id="5"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Tree>
    <p:extLst>
      <p:ext uri="{BB962C8B-B14F-4D97-AF65-F5344CB8AC3E}">
        <p14:creationId xmlns:p14="http://schemas.microsoft.com/office/powerpoint/2010/main" val="2827848083"/>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
        <p:nvSpPr>
          <p:cNvPr id="10" name="Content Placeholder 2"/>
          <p:cNvSpPr>
            <a:spLocks noGrp="1"/>
          </p:cNvSpPr>
          <p:nvPr>
            <p:ph idx="1" hasCustomPrompt="1"/>
          </p:nvPr>
        </p:nvSpPr>
        <p:spPr>
          <a:xfrm>
            <a:off x="457200" y="2894121"/>
            <a:ext cx="8229600" cy="2829786"/>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defRPr>
            </a:lvl1pPr>
          </a:lstStyle>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Bliss-Light"/>
                <a:ea typeface="ＭＳ Ｐゴシック" pitchFamily="1" charset="-128"/>
                <a:cs typeface="Bliss-Light"/>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355858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extBox 8"/>
          <p:cNvSpPr txBox="1"/>
          <p:nvPr userDrawn="1"/>
        </p:nvSpPr>
        <p:spPr>
          <a:xfrm>
            <a:off x="4791075" y="2560450"/>
            <a:ext cx="3656704" cy="3439403"/>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en-GB" baseline="30000" dirty="0">
              <a:solidFill>
                <a:srgbClr val="5A5A59"/>
              </a:solidFill>
              <a:latin typeface="Bliss-Light"/>
              <a:cs typeface="Bliss-Light"/>
            </a:endParaRPr>
          </a:p>
          <a:p>
            <a:pPr>
              <a:lnSpc>
                <a:spcPct val="150000"/>
              </a:lnSpc>
            </a:pPr>
            <a:r>
              <a:rPr lang="en-GB" i="1" baseline="30000" dirty="0">
                <a:solidFill>
                  <a:srgbClr val="5A5A59"/>
                </a:solidFill>
                <a:latin typeface="Bliss-Light"/>
                <a:cs typeface="Bliss-Light"/>
              </a:rPr>
              <a:t>“</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 </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penatibus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a:t>
            </a:r>
          </a:p>
          <a:p>
            <a:pPr algn="r">
              <a:lnSpc>
                <a:spcPct val="150000"/>
              </a:lnSpc>
            </a:pPr>
            <a:endParaRPr lang="en-GB" sz="1600" i="1" baseline="30000" dirty="0">
              <a:solidFill>
                <a:srgbClr val="5A5A59"/>
              </a:solidFill>
              <a:latin typeface="Bliss-Light"/>
              <a:cs typeface="Bliss-Light"/>
            </a:endParaRPr>
          </a:p>
          <a:p>
            <a:pPr algn="r">
              <a:lnSpc>
                <a:spcPct val="150000"/>
              </a:lnSpc>
            </a:pPr>
            <a:r>
              <a:rPr lang="en-GB" b="1" baseline="30000" dirty="0">
                <a:solidFill>
                  <a:srgbClr val="5A5A59"/>
                </a:solidFill>
                <a:latin typeface="Bliss-Light"/>
                <a:cs typeface="Bliss-Light"/>
              </a:rPr>
              <a:t>- Name, Organisation, Date</a:t>
            </a:r>
          </a:p>
          <a:p>
            <a:pPr>
              <a:lnSpc>
                <a:spcPct val="150000"/>
              </a:lnSpc>
            </a:pPr>
            <a:endParaRPr lang="en-GB" sz="1600" i="1" baseline="30000" dirty="0">
              <a:solidFill>
                <a:srgbClr val="5A5A59"/>
              </a:solidFill>
              <a:latin typeface="Bliss-Light"/>
              <a:cs typeface="Bliss-Light"/>
            </a:endParaRPr>
          </a:p>
          <a:p>
            <a:pPr marL="285750" indent="-285750">
              <a:lnSpc>
                <a:spcPct val="150000"/>
              </a:lnSpc>
              <a:buFont typeface="Arial" panose="020B0604020202020204" pitchFamily="34" charset="0"/>
              <a:buChar char="•"/>
            </a:pPr>
            <a:endParaRPr lang="en-US" sz="1700" dirty="0">
              <a:solidFill>
                <a:srgbClr val="5A5A59"/>
              </a:solidFill>
              <a:latin typeface="Gotham Rounded Book"/>
              <a:cs typeface="Gotham Rounded Book"/>
            </a:endParaRPr>
          </a:p>
        </p:txBody>
      </p:sp>
      <p:sp>
        <p:nvSpPr>
          <p:cNvPr id="10" name="TextBox 9"/>
          <p:cNvSpPr txBox="1"/>
          <p:nvPr userDrawn="1"/>
        </p:nvSpPr>
        <p:spPr>
          <a:xfrm>
            <a:off x="581025" y="2560450"/>
            <a:ext cx="3656704" cy="3439403"/>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en-GB" baseline="30000" dirty="0">
              <a:solidFill>
                <a:srgbClr val="5A5A59"/>
              </a:solidFill>
              <a:latin typeface="Bliss-Light"/>
              <a:cs typeface="Bliss-Light"/>
            </a:endParaRPr>
          </a:p>
          <a:p>
            <a:pPr>
              <a:lnSpc>
                <a:spcPct val="150000"/>
              </a:lnSpc>
            </a:pPr>
            <a:r>
              <a:rPr lang="en-GB" i="1" baseline="30000" dirty="0">
                <a:solidFill>
                  <a:srgbClr val="5A5A59"/>
                </a:solidFill>
                <a:latin typeface="Bliss-Light"/>
                <a:cs typeface="Bliss-Light"/>
              </a:rPr>
              <a:t>“</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 </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penatibus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a:t>
            </a:r>
          </a:p>
          <a:p>
            <a:pPr algn="r">
              <a:lnSpc>
                <a:spcPct val="150000"/>
              </a:lnSpc>
            </a:pPr>
            <a:endParaRPr lang="en-GB" sz="1600" b="1" i="1" baseline="30000" dirty="0">
              <a:solidFill>
                <a:srgbClr val="5A5A59"/>
              </a:solidFill>
              <a:latin typeface="Bliss-Light"/>
              <a:cs typeface="Bliss-Light"/>
            </a:endParaRPr>
          </a:p>
          <a:p>
            <a:pPr algn="r">
              <a:lnSpc>
                <a:spcPct val="150000"/>
              </a:lnSpc>
            </a:pPr>
            <a:r>
              <a:rPr lang="en-GB" b="1" baseline="30000" dirty="0">
                <a:solidFill>
                  <a:srgbClr val="5A5A59"/>
                </a:solidFill>
                <a:latin typeface="Bliss-Light"/>
                <a:cs typeface="Bliss-Light"/>
              </a:rPr>
              <a:t>- Name, Organisation, Date</a:t>
            </a:r>
          </a:p>
          <a:p>
            <a:pPr>
              <a:lnSpc>
                <a:spcPct val="150000"/>
              </a:lnSpc>
            </a:pPr>
            <a:endParaRPr lang="en-GB" sz="1600" i="1" baseline="30000" dirty="0">
              <a:solidFill>
                <a:srgbClr val="5A5A59"/>
              </a:solidFill>
              <a:latin typeface="Bliss-Light"/>
              <a:cs typeface="Bliss-Light"/>
            </a:endParaRPr>
          </a:p>
          <a:p>
            <a:pPr marL="285750" indent="-285750">
              <a:lnSpc>
                <a:spcPct val="150000"/>
              </a:lnSpc>
              <a:buFont typeface="Arial" panose="020B0604020202020204" pitchFamily="34" charset="0"/>
              <a:buChar char="•"/>
            </a:pPr>
            <a:endParaRPr lang="en-US" sz="1700" dirty="0">
              <a:solidFill>
                <a:srgbClr val="5A5A59"/>
              </a:solidFill>
              <a:latin typeface="Gotham Rounded Book"/>
              <a:cs typeface="Gotham Rounded Book"/>
            </a:endParaRPr>
          </a:p>
        </p:txBody>
      </p:sp>
      <p:sp>
        <p:nvSpPr>
          <p:cNvPr id="11"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28607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11" name="Table 10"/>
          <p:cNvGraphicFramePr>
            <a:graphicFrameLocks noGrp="1"/>
          </p:cNvGraphicFramePr>
          <p:nvPr userDrawn="1"/>
        </p:nvGraphicFramePr>
        <p:xfrm>
          <a:off x="481547" y="2770558"/>
          <a:ext cx="5759450" cy="3007274"/>
        </p:xfrm>
        <a:graphic>
          <a:graphicData uri="http://schemas.openxmlformats.org/drawingml/2006/table">
            <a:tbl>
              <a:tblPr firstRow="1" bandRow="1">
                <a:tableStyleId>{46F890A9-2807-4EBB-B81D-B2AA78EC7F39}</a:tableStyleId>
              </a:tblPr>
              <a:tblGrid>
                <a:gridCol w="2879725">
                  <a:extLst>
                    <a:ext uri="{9D8B030D-6E8A-4147-A177-3AD203B41FA5}">
                      <a16:colId xmlns:a16="http://schemas.microsoft.com/office/drawing/2014/main" val="20000"/>
                    </a:ext>
                  </a:extLst>
                </a:gridCol>
                <a:gridCol w="2879725">
                  <a:extLst>
                    <a:ext uri="{9D8B030D-6E8A-4147-A177-3AD203B41FA5}">
                      <a16:colId xmlns:a16="http://schemas.microsoft.com/office/drawing/2014/main" val="20001"/>
                    </a:ext>
                  </a:extLst>
                </a:gridCol>
              </a:tblGrid>
              <a:tr h="604893">
                <a:tc gridSpan="2">
                  <a:txBody>
                    <a:bodyPr/>
                    <a:lstStyle/>
                    <a:p>
                      <a:pPr algn="l"/>
                      <a:r>
                        <a:rPr lang="en-GB" dirty="0">
                          <a:latin typeface="Bliss-Light"/>
                        </a:rPr>
                        <a:t>Table Heading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5306"/>
                    </a:solidFill>
                  </a:tcPr>
                </a:tc>
                <a:tc hMerge="1">
                  <a:txBody>
                    <a:bodyPr/>
                    <a:lstStyle/>
                    <a:p>
                      <a:endParaRPr lang="en-GB" dirty="0">
                        <a:latin typeface="Bliss-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3C06"/>
                    </a:solidFill>
                  </a:tcPr>
                </a:tc>
                <a:extLst>
                  <a:ext uri="{0D108BD9-81ED-4DB2-BD59-A6C34878D82A}">
                    <a16:rowId xmlns:a16="http://schemas.microsoft.com/office/drawing/2014/main" val="10000"/>
                  </a:ext>
                </a:extLst>
              </a:tr>
              <a:tr h="367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32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12"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3701322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1415669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pic>
        <p:nvPicPr>
          <p:cNvPr id="3" name="Eduqas_Powerpoint_Templates_for PPT-1.psd"/>
          <p:cNvPicPr>
            <a:picLocks noChangeAspect="1"/>
          </p:cNvPicPr>
          <p:nvPr userDrawn="1"/>
        </p:nvPicPr>
        <p:blipFill rotWithShape="1">
          <a:blip r:embed="rId2">
            <a:extLst>
              <a:ext uri="{28A0092B-C50C-407E-A947-70E740481C1C}">
                <a14:useLocalDpi xmlns:a14="http://schemas.microsoft.com/office/drawing/2010/main" val="0"/>
              </a:ext>
            </a:extLst>
          </a:blip>
          <a:srcRect b="15844"/>
          <a:stretch/>
        </p:blipFill>
        <p:spPr>
          <a:xfrm>
            <a:off x="0" y="0"/>
            <a:ext cx="9144000" cy="5771408"/>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81456" y="5915809"/>
            <a:ext cx="1413162" cy="729052"/>
          </a:xfrm>
          <a:prstGeom prst="rect">
            <a:avLst/>
          </a:prstGeom>
        </p:spPr>
      </p:pic>
      <p:sp>
        <p:nvSpPr>
          <p:cNvPr id="6" name="Text Placeholder 5"/>
          <p:cNvSpPr>
            <a:spLocks noGrp="1"/>
          </p:cNvSpPr>
          <p:nvPr>
            <p:ph type="body" sz="quarter" idx="10" hasCustomPrompt="1"/>
          </p:nvPr>
        </p:nvSpPr>
        <p:spPr>
          <a:xfrm>
            <a:off x="225404" y="795467"/>
            <a:ext cx="8669214" cy="808038"/>
          </a:xfrm>
        </p:spPr>
        <p:txBody>
          <a:bodyPr>
            <a:noAutofit/>
          </a:bodyPr>
          <a:lstStyle>
            <a:lvl1pPr>
              <a:defRPr sz="4400" b="1" baseline="0">
                <a:solidFill>
                  <a:schemeClr val="bg1"/>
                </a:solidFill>
              </a:defRPr>
            </a:lvl1pPr>
            <a:lvl2pPr>
              <a:defRPr sz="4400"/>
            </a:lvl2pPr>
            <a:lvl3pPr>
              <a:defRPr sz="4400"/>
            </a:lvl3pPr>
            <a:lvl4pPr>
              <a:defRPr sz="4400"/>
            </a:lvl4pPr>
            <a:lvl5pPr>
              <a:defRPr sz="4400"/>
            </a:lvl5pPr>
          </a:lstStyle>
          <a:p>
            <a:pPr lvl="0"/>
            <a:r>
              <a:rPr lang="en-GB" dirty="0"/>
              <a:t>Level, Subject</a:t>
            </a:r>
          </a:p>
        </p:txBody>
      </p:sp>
      <p:sp>
        <p:nvSpPr>
          <p:cNvPr id="7" name="Text Placeholder 5"/>
          <p:cNvSpPr>
            <a:spLocks noGrp="1"/>
          </p:cNvSpPr>
          <p:nvPr>
            <p:ph type="body" sz="quarter" idx="11" hasCustomPrompt="1"/>
          </p:nvPr>
        </p:nvSpPr>
        <p:spPr>
          <a:xfrm>
            <a:off x="211548" y="4296741"/>
            <a:ext cx="2792906" cy="1011529"/>
          </a:xfrm>
        </p:spPr>
        <p:txBody>
          <a:bodyPr>
            <a:noAutofit/>
          </a:bodyPr>
          <a:lstStyle>
            <a:lvl1pPr>
              <a:defRPr sz="2800" baseline="0">
                <a:solidFill>
                  <a:schemeClr val="bg1"/>
                </a:solidFill>
              </a:defRPr>
            </a:lvl1pPr>
            <a:lvl2pPr>
              <a:defRPr sz="4400"/>
            </a:lvl2pPr>
            <a:lvl3pPr>
              <a:defRPr sz="4400"/>
            </a:lvl3pPr>
            <a:lvl4pPr>
              <a:defRPr sz="4400"/>
            </a:lvl4pPr>
            <a:lvl5pPr>
              <a:defRPr sz="4400"/>
            </a:lvl5pPr>
          </a:lstStyle>
          <a:p>
            <a:pPr lvl="0"/>
            <a:r>
              <a:rPr lang="en-GB" dirty="0"/>
              <a:t>Presenter name and remit</a:t>
            </a:r>
          </a:p>
        </p:txBody>
      </p:sp>
      <p:sp>
        <p:nvSpPr>
          <p:cNvPr id="9" name="Text Placeholder 5"/>
          <p:cNvSpPr>
            <a:spLocks noGrp="1"/>
          </p:cNvSpPr>
          <p:nvPr>
            <p:ph type="body" sz="quarter" idx="12" hasCustomPrompt="1"/>
          </p:nvPr>
        </p:nvSpPr>
        <p:spPr>
          <a:xfrm>
            <a:off x="284778" y="174845"/>
            <a:ext cx="2719676" cy="395171"/>
          </a:xfrm>
          <a:solidFill>
            <a:schemeClr val="bg1"/>
          </a:solidFill>
        </p:spPr>
        <p:txBody>
          <a:bodyPr>
            <a:noAutofit/>
          </a:bodyPr>
          <a:lstStyle>
            <a:lvl1pPr>
              <a:defRPr sz="1800" baseline="0">
                <a:solidFill>
                  <a:schemeClr val="tx1"/>
                </a:solidFill>
              </a:defRPr>
            </a:lvl1pPr>
            <a:lvl2pPr>
              <a:defRPr sz="4400"/>
            </a:lvl2pPr>
            <a:lvl3pPr>
              <a:defRPr sz="4400"/>
            </a:lvl3pPr>
            <a:lvl4pPr>
              <a:defRPr sz="4400"/>
            </a:lvl4pPr>
            <a:lvl5pPr>
              <a:defRPr sz="4400"/>
            </a:lvl5pPr>
          </a:lstStyle>
          <a:p>
            <a:pPr lvl="0"/>
            <a:r>
              <a:rPr lang="en-GB" dirty="0"/>
              <a:t>Academic period</a:t>
            </a:r>
          </a:p>
        </p:txBody>
      </p:sp>
    </p:spTree>
    <p:extLst>
      <p:ext uri="{BB962C8B-B14F-4D97-AF65-F5344CB8AC3E}">
        <p14:creationId xmlns:p14="http://schemas.microsoft.com/office/powerpoint/2010/main" val="820801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67544" y="0"/>
            <a:ext cx="7576456" cy="908720"/>
          </a:xfrm>
        </p:spPr>
        <p:txBody>
          <a:bodyPr/>
          <a:lstStyle>
            <a:lvl1pPr algn="ctr">
              <a:defRPr>
                <a:solidFill>
                  <a:schemeClr val="bg1"/>
                </a:solidFill>
              </a:defRPr>
            </a:lvl1pPr>
          </a:lstStyle>
          <a:p>
            <a:r>
              <a:rPr lang="en-US" dirty="0"/>
              <a:t>Arial font size 32</a:t>
            </a:r>
            <a:endParaRPr lang="en-GB" dirty="0"/>
          </a:p>
        </p:txBody>
      </p:sp>
      <p:sp>
        <p:nvSpPr>
          <p:cNvPr id="3" name="Rectangle 2"/>
          <p:cNvSpPr/>
          <p:nvPr userDrawn="1"/>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30603" y="6355649"/>
            <a:ext cx="575892" cy="297103"/>
          </a:xfrm>
          <a:prstGeom prst="rect">
            <a:avLst/>
          </a:prstGeom>
        </p:spPr>
      </p:pic>
      <p:sp>
        <p:nvSpPr>
          <p:cNvPr id="6" name="Text Placeholder 5"/>
          <p:cNvSpPr>
            <a:spLocks noGrp="1"/>
          </p:cNvSpPr>
          <p:nvPr>
            <p:ph type="body" sz="quarter" idx="10" hasCustomPrompt="1"/>
          </p:nvPr>
        </p:nvSpPr>
        <p:spPr>
          <a:xfrm>
            <a:off x="866775" y="641350"/>
            <a:ext cx="7185025" cy="1139825"/>
          </a:xfrm>
        </p:spPr>
        <p:txBody>
          <a:bodyPr/>
          <a:lstStyle>
            <a:lvl1pPr>
              <a:defRPr baseline="0"/>
            </a:lvl1pPr>
          </a:lstStyle>
          <a:p>
            <a:pPr lvl="0"/>
            <a:r>
              <a:rPr lang="en-US" dirty="0"/>
              <a:t>Use this for slide with full graphics</a:t>
            </a:r>
          </a:p>
        </p:txBody>
      </p:sp>
    </p:spTree>
    <p:extLst>
      <p:ext uri="{BB962C8B-B14F-4D97-AF65-F5344CB8AC3E}">
        <p14:creationId xmlns:p14="http://schemas.microsoft.com/office/powerpoint/2010/main" val="1104921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sources pag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284304" y="1116247"/>
            <a:ext cx="8539061" cy="724436"/>
          </a:xfrm>
        </p:spPr>
        <p:txBody>
          <a:bodyPr>
            <a:noAutofit/>
          </a:bodyPr>
          <a:lstStyle>
            <a:lvl1pPr>
              <a:defRPr sz="2800"/>
            </a:lvl1pPr>
            <a:lvl2pPr>
              <a:defRPr sz="2800"/>
            </a:lvl2pPr>
            <a:lvl3pPr>
              <a:defRPr sz="2800"/>
            </a:lvl3pPr>
            <a:lvl4pPr marL="1371600" indent="0">
              <a:buNone/>
              <a:defRPr sz="2800"/>
            </a:lvl4pPr>
            <a:lvl5pPr>
              <a:defRPr sz="2800"/>
            </a:lvl5pPr>
          </a:lstStyle>
          <a:p>
            <a:pPr lvl="0"/>
            <a:r>
              <a:rPr lang="en-US" dirty="0"/>
              <a:t>Insert subject page link here of format eduqas.co.uk/qualifications/[mathematics]</a:t>
            </a:r>
          </a:p>
          <a:p>
            <a:pPr lvl="0"/>
            <a:endParaRPr lang="en-US" dirty="0"/>
          </a:p>
        </p:txBody>
      </p:sp>
      <p:sp>
        <p:nvSpPr>
          <p:cNvPr id="3" name="Rectangle 2"/>
          <p:cNvSpPr/>
          <p:nvPr userDrawn="1"/>
        </p:nvSpPr>
        <p:spPr>
          <a:xfrm>
            <a:off x="344384" y="1903150"/>
            <a:ext cx="8478982" cy="3416320"/>
          </a:xfrm>
          <a:prstGeom prst="rect">
            <a:avLst/>
          </a:prstGeom>
          <a:solidFill>
            <a:schemeClr val="accent6">
              <a:lumMod val="20000"/>
              <a:lumOff val="80000"/>
            </a:schemeClr>
          </a:solidFill>
        </p:spPr>
        <p:txBody>
          <a:bodyPr wrap="square">
            <a:spAutoFit/>
          </a:bodyPr>
          <a:lstStyle/>
          <a:p>
            <a:r>
              <a:rPr lang="en-GB" sz="2400" dirty="0">
                <a:solidFill>
                  <a:schemeClr val="bg1">
                    <a:lumMod val="50000"/>
                  </a:schemeClr>
                </a:solidFill>
                <a:latin typeface="Arial" panose="020B0604020202020204" pitchFamily="34" charset="0"/>
                <a:cs typeface="Arial" panose="020B0604020202020204" pitchFamily="34" charset="0"/>
                <a:hlinkClick r:id="rId2"/>
              </a:rPr>
              <a:t>resources.wjec.co.uk</a:t>
            </a:r>
            <a:endParaRPr lang="en-GB" sz="2400" dirty="0">
              <a:solidFill>
                <a:schemeClr val="bg1">
                  <a:lumMod val="50000"/>
                </a:schemeClr>
              </a:solidFill>
              <a:latin typeface="Arial" panose="020B0604020202020204" pitchFamily="34" charset="0"/>
              <a:cs typeface="Arial" panose="020B0604020202020204" pitchFamily="34" charset="0"/>
            </a:endParaRPr>
          </a:p>
          <a:p>
            <a:r>
              <a:rPr lang="en-GB" sz="2400" dirty="0">
                <a:solidFill>
                  <a:schemeClr val="bg1">
                    <a:lumMod val="50000"/>
                  </a:schemeClr>
                </a:solidFill>
                <a:latin typeface="Arial" panose="020B0604020202020204" pitchFamily="34" charset="0"/>
                <a:cs typeface="Arial" panose="020B0604020202020204" pitchFamily="34" charset="0"/>
              </a:rPr>
              <a:t>Free WJEC digital resources to support the teaching and learning of a broad range of subjects</a:t>
            </a:r>
          </a:p>
          <a:p>
            <a:pPr marL="285750" indent="-285750">
              <a:buFont typeface="Arial" panose="020B0604020202020204" pitchFamily="34" charset="0"/>
              <a:buChar char="•"/>
            </a:pPr>
            <a:endParaRPr lang="en-GB" sz="2400" dirty="0">
              <a:solidFill>
                <a:schemeClr val="bg1">
                  <a:lumMod val="50000"/>
                </a:schemeClr>
              </a:solidFill>
              <a:latin typeface="Arial" panose="020B0604020202020204" pitchFamily="34" charset="0"/>
              <a:cs typeface="Arial" panose="020B0604020202020204" pitchFamily="34" charset="0"/>
              <a:hlinkClick r:id="rId3"/>
            </a:endParaRPr>
          </a:p>
          <a:p>
            <a:r>
              <a:rPr lang="en-GB" sz="2400" dirty="0">
                <a:solidFill>
                  <a:schemeClr val="bg1">
                    <a:lumMod val="50000"/>
                  </a:schemeClr>
                </a:solidFill>
                <a:latin typeface="Arial" panose="020B0604020202020204" pitchFamily="34" charset="0"/>
                <a:cs typeface="Arial" panose="020B0604020202020204" pitchFamily="34" charset="0"/>
                <a:hlinkClick r:id="rId3"/>
              </a:rPr>
              <a:t>oer.wjec.co.uk</a:t>
            </a:r>
            <a:endParaRPr lang="en-GB" sz="2400" dirty="0">
              <a:solidFill>
                <a:schemeClr val="bg1">
                  <a:lumMod val="50000"/>
                </a:schemeClr>
              </a:solidFill>
              <a:latin typeface="Arial" panose="020B0604020202020204" pitchFamily="34" charset="0"/>
              <a:cs typeface="Arial" panose="020B0604020202020204" pitchFamily="34" charset="0"/>
            </a:endParaRPr>
          </a:p>
          <a:p>
            <a:r>
              <a:rPr lang="en-GB" sz="2400" dirty="0">
                <a:solidFill>
                  <a:schemeClr val="bg1">
                    <a:lumMod val="50000"/>
                  </a:schemeClr>
                </a:solidFill>
                <a:latin typeface="Arial" panose="020B0604020202020204" pitchFamily="34" charset="0"/>
                <a:cs typeface="Arial" panose="020B0604020202020204" pitchFamily="34" charset="0"/>
              </a:rPr>
              <a:t>WJEC’s free Online Exam Review allows teachers to analyse item level data, critically assess sample question papers and receive examiner feedback</a:t>
            </a:r>
            <a:br>
              <a:rPr lang="en-GB" sz="2400" dirty="0">
                <a:solidFill>
                  <a:schemeClr val="bg1">
                    <a:lumMod val="50000"/>
                  </a:schemeClr>
                </a:solidFill>
                <a:latin typeface="Arial" panose="020B0604020202020204" pitchFamily="34" charset="0"/>
                <a:cs typeface="Arial" panose="020B0604020202020204" pitchFamily="34" charset="0"/>
              </a:rPr>
            </a:br>
            <a:endParaRPr lang="en-GB" sz="2400" dirty="0">
              <a:solidFill>
                <a:schemeClr val="bg1">
                  <a:lumMod val="50000"/>
                </a:schemeClr>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a:stretch/>
        </p:blipFill>
        <p:spPr bwMode="auto">
          <a:xfrm>
            <a:off x="4797631" y="28586"/>
            <a:ext cx="4310744" cy="864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userDrawn="1"/>
        </p:nvSpPr>
        <p:spPr>
          <a:xfrm>
            <a:off x="1886726" y="168544"/>
            <a:ext cx="2739404" cy="584775"/>
          </a:xfrm>
          <a:prstGeom prst="rect">
            <a:avLst/>
          </a:prstGeom>
        </p:spPr>
        <p:txBody>
          <a:bodyPr wrap="none">
            <a:spAutoFit/>
          </a:bodyPr>
          <a:lstStyle/>
          <a:p>
            <a:r>
              <a:rPr lang="en-US" sz="3200" b="1" dirty="0">
                <a:solidFill>
                  <a:schemeClr val="bg1"/>
                </a:solidFill>
              </a:rPr>
              <a:t>Free Resources</a:t>
            </a:r>
            <a:endParaRPr lang="en-GB" sz="3200" b="1" dirty="0">
              <a:solidFill>
                <a:schemeClr val="bg1"/>
              </a:solidFill>
            </a:endParaRPr>
          </a:p>
        </p:txBody>
      </p:sp>
    </p:spTree>
    <p:extLst>
      <p:ext uri="{BB962C8B-B14F-4D97-AF65-F5344CB8AC3E}">
        <p14:creationId xmlns:p14="http://schemas.microsoft.com/office/powerpoint/2010/main" val="2437632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317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70284"/>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470067"/>
            <a:ext cx="8229600" cy="3489841"/>
          </a:xfrm>
          <a:prstGeom prst="rect">
            <a:avLst/>
          </a:prstGeom>
        </p:spPr>
        <p:txBody>
          <a:bodyPr vert="horz" lIns="91440" tIns="45720" rIns="91440" bIns="45720" rtlCol="0">
            <a:normAutofit/>
          </a:bodyPr>
          <a:lstStyle/>
          <a:p>
            <a:pPr lvl="0"/>
            <a:endParaRPr lang="en-US" dirty="0"/>
          </a:p>
        </p:txBody>
      </p:sp>
      <p:pic>
        <p:nvPicPr>
          <p:cNvPr id="7" name="Picture 4" descr="Y:\Tools and Systems\Educational Support\Marketing and Communications\Jay\Banners\Power Point\EDUQAS-POWERPOINTheader.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805689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62" r:id="rId7"/>
    <p:sldLayoutId id="2147483665" r:id="rId8"/>
    <p:sldLayoutId id="2147483655" r:id="rId9"/>
    <p:sldLayoutId id="2147483674" r:id="rId10"/>
  </p:sldLayoutIdLst>
  <p:txStyles>
    <p:titleStyle>
      <a:lvl1pPr algn="l" defTabSz="457200" rtl="0" eaLnBrk="1" latinLnBrk="0" hangingPunct="1">
        <a:spcBef>
          <a:spcPct val="0"/>
        </a:spcBef>
        <a:buNone/>
        <a:defRPr sz="3200" kern="1200">
          <a:solidFill>
            <a:srgbClr val="DF3C06"/>
          </a:solidFill>
          <a:latin typeface="Arial" panose="020B0604020202020204" pitchFamily="34" charset="0"/>
          <a:ea typeface="+mj-ea"/>
          <a:cs typeface="Arial" panose="020B0604020202020204" pitchFamily="34" charset="0"/>
        </a:defRPr>
      </a:lvl1pPr>
    </p:titleStyle>
    <p:body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resources.eduqas.co.uk/Pages/ResourceByArgs.aspx?subId=11&amp;lvlId=2"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701B2E-B40B-4A07-BF3A-E2472EACE384}"/>
              </a:ext>
            </a:extLst>
          </p:cNvPr>
          <p:cNvSpPr txBox="1"/>
          <p:nvPr/>
        </p:nvSpPr>
        <p:spPr>
          <a:xfrm>
            <a:off x="289746" y="638376"/>
            <a:ext cx="8730429" cy="2800767"/>
          </a:xfrm>
          <a:prstGeom prst="rect">
            <a:avLst/>
          </a:prstGeom>
          <a:noFill/>
        </p:spPr>
        <p:txBody>
          <a:bodyPr wrap="square" rtlCol="0">
            <a:spAutoFit/>
          </a:bodyPr>
          <a:lstStyle/>
          <a:p>
            <a:pPr>
              <a:lnSpc>
                <a:spcPct val="80000"/>
              </a:lnSpc>
            </a:pPr>
            <a:r>
              <a:rPr lang="en-US" sz="4400" kern="1100" spc="-30" dirty="0" err="1">
                <a:solidFill>
                  <a:schemeClr val="bg1"/>
                </a:solidFill>
                <a:latin typeface="Arial" panose="020B0604020202020204" pitchFamily="34" charset="0"/>
                <a:cs typeface="Arial" panose="020B0604020202020204" pitchFamily="34" charset="0"/>
              </a:rPr>
              <a:t>Eduqas</a:t>
            </a:r>
            <a:r>
              <a:rPr lang="en-US" sz="4400" kern="1100" spc="-30" dirty="0">
                <a:solidFill>
                  <a:schemeClr val="bg1"/>
                </a:solidFill>
                <a:latin typeface="Arial" panose="020B0604020202020204" pitchFamily="34" charset="0"/>
                <a:cs typeface="Arial" panose="020B0604020202020204" pitchFamily="34" charset="0"/>
              </a:rPr>
              <a:t> GCSE English Language</a:t>
            </a:r>
          </a:p>
          <a:p>
            <a:pPr>
              <a:lnSpc>
                <a:spcPct val="80000"/>
              </a:lnSpc>
            </a:pPr>
            <a:endParaRPr lang="en-US" sz="4400" kern="1100" spc="-30" dirty="0">
              <a:solidFill>
                <a:schemeClr val="bg1"/>
              </a:solidFill>
              <a:latin typeface="Arial" panose="020B0604020202020204" pitchFamily="34" charset="0"/>
              <a:cs typeface="Arial" panose="020B0604020202020204" pitchFamily="34" charset="0"/>
            </a:endParaRPr>
          </a:p>
          <a:p>
            <a:pPr>
              <a:lnSpc>
                <a:spcPct val="80000"/>
              </a:lnSpc>
            </a:pPr>
            <a:r>
              <a:rPr lang="en-US" sz="4400" kern="1100" spc="-30" dirty="0">
                <a:solidFill>
                  <a:schemeClr val="bg1"/>
                </a:solidFill>
                <a:latin typeface="Arial" panose="020B0604020202020204" pitchFamily="34" charset="0"/>
                <a:cs typeface="Arial" panose="020B0604020202020204" pitchFamily="34" charset="0"/>
              </a:rPr>
              <a:t>Writing Tasks</a:t>
            </a:r>
          </a:p>
          <a:p>
            <a:pPr>
              <a:lnSpc>
                <a:spcPct val="80000"/>
              </a:lnSpc>
            </a:pPr>
            <a:endParaRPr lang="en-US" sz="4400" kern="1100" spc="-30" dirty="0">
              <a:solidFill>
                <a:schemeClr val="bg1"/>
              </a:solidFill>
              <a:latin typeface="Arial" panose="020B0604020202020204" pitchFamily="34" charset="0"/>
              <a:cs typeface="Arial" panose="020B0604020202020204" pitchFamily="34" charset="0"/>
            </a:endParaRPr>
          </a:p>
          <a:p>
            <a:pPr>
              <a:lnSpc>
                <a:spcPct val="80000"/>
              </a:lnSpc>
            </a:pPr>
            <a:r>
              <a:rPr lang="en-US" sz="4400" kern="1100" spc="-30" dirty="0">
                <a:solidFill>
                  <a:schemeClr val="bg1"/>
                </a:solidFill>
                <a:latin typeface="Arial" panose="020B0604020202020204" pitchFamily="34" charset="0"/>
                <a:cs typeface="Arial" panose="020B0604020202020204" pitchFamily="34" charset="0"/>
              </a:rPr>
              <a:t>Reports</a:t>
            </a:r>
          </a:p>
        </p:txBody>
      </p:sp>
    </p:spTree>
    <p:extLst>
      <p:ext uri="{BB962C8B-B14F-4D97-AF65-F5344CB8AC3E}">
        <p14:creationId xmlns:p14="http://schemas.microsoft.com/office/powerpoint/2010/main" val="2114537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035750" cy="595909"/>
          </a:xfrm>
        </p:spPr>
        <p:txBody>
          <a:bodyPr>
            <a:normAutofit/>
          </a:bodyPr>
          <a:lstStyle/>
          <a:p>
            <a:r>
              <a:rPr lang="en-GB" b="1" dirty="0">
                <a:solidFill>
                  <a:schemeClr val="accent6">
                    <a:lumMod val="20000"/>
                    <a:lumOff val="80000"/>
                  </a:schemeClr>
                </a:solidFill>
              </a:rPr>
              <a:t>Getting to grips with report writing</a:t>
            </a:r>
          </a:p>
        </p:txBody>
      </p:sp>
      <p:sp>
        <p:nvSpPr>
          <p:cNvPr id="13" name="TextBox 12">
            <a:extLst>
              <a:ext uri="{FF2B5EF4-FFF2-40B4-BE49-F238E27FC236}">
                <a16:creationId xmlns:a16="http://schemas.microsoft.com/office/drawing/2014/main" id="{AEC82541-B653-433A-9190-90E793D9863D}"/>
              </a:ext>
            </a:extLst>
          </p:cNvPr>
          <p:cNvSpPr txBox="1"/>
          <p:nvPr/>
        </p:nvSpPr>
        <p:spPr>
          <a:xfrm>
            <a:off x="5965236" y="2880637"/>
            <a:ext cx="3032101" cy="2862322"/>
          </a:xfrm>
          <a:prstGeom prst="rect">
            <a:avLst/>
          </a:prstGeom>
          <a:noFill/>
        </p:spPr>
        <p:txBody>
          <a:bodyPr wrap="square" rtlCol="0">
            <a:spAutoFit/>
          </a:bodyPr>
          <a:lstStyle/>
          <a:p>
            <a:r>
              <a:rPr lang="en-GB" dirty="0"/>
              <a:t>The questions that you answered for the previous slide will help you to create a plan for this task.</a:t>
            </a:r>
          </a:p>
          <a:p>
            <a:endParaRPr lang="en-GB" dirty="0"/>
          </a:p>
          <a:p>
            <a:r>
              <a:rPr lang="en-GB" dirty="0"/>
              <a:t>You can use this template to help.</a:t>
            </a:r>
          </a:p>
          <a:p>
            <a:endParaRPr lang="en-GB" dirty="0"/>
          </a:p>
          <a:p>
            <a:r>
              <a:rPr lang="en-GB" dirty="0"/>
              <a:t>A sample plan can be seen on the next slide.</a:t>
            </a:r>
          </a:p>
        </p:txBody>
      </p:sp>
      <p:sp>
        <p:nvSpPr>
          <p:cNvPr id="6" name="TextBox 5">
            <a:extLst>
              <a:ext uri="{FF2B5EF4-FFF2-40B4-BE49-F238E27FC236}">
                <a16:creationId xmlns:a16="http://schemas.microsoft.com/office/drawing/2014/main" id="{35B9988B-71CE-4C6A-9AD8-1C8B511656C2}"/>
              </a:ext>
            </a:extLst>
          </p:cNvPr>
          <p:cNvSpPr txBox="1"/>
          <p:nvPr/>
        </p:nvSpPr>
        <p:spPr>
          <a:xfrm>
            <a:off x="285226" y="1019262"/>
            <a:ext cx="8347047" cy="1477328"/>
          </a:xfrm>
          <a:prstGeom prst="rect">
            <a:avLst/>
          </a:prstGeom>
          <a:noFill/>
        </p:spPr>
        <p:txBody>
          <a:bodyPr wrap="square">
            <a:spAutoFit/>
          </a:bodyPr>
          <a:lstStyle/>
          <a:p>
            <a:r>
              <a:rPr lang="en-GB" sz="1800" b="0" dirty="0"/>
              <a:t>The governors who run your school/college are interested in the views of pupils about the strengths and weaknesses of the school/college</a:t>
            </a:r>
            <a:r>
              <a:rPr lang="en-GB" sz="1800" b="1" dirty="0"/>
              <a:t>.</a:t>
            </a:r>
          </a:p>
          <a:p>
            <a:r>
              <a:rPr lang="en-GB" sz="1800" b="1" dirty="0"/>
              <a:t>Write a report for the governors to give your views.  You could include:</a:t>
            </a:r>
          </a:p>
          <a:p>
            <a:pPr marL="360363" indent="-184150">
              <a:buFont typeface="Arial" panose="020B0604020202020204" pitchFamily="34" charset="0"/>
              <a:buChar char="•"/>
            </a:pPr>
            <a:r>
              <a:rPr lang="en-GB" sz="1800" b="0" dirty="0"/>
              <a:t>examples of strengths and weaknesses of the school/college</a:t>
            </a:r>
          </a:p>
          <a:p>
            <a:pPr marL="360363" indent="-184150">
              <a:buFont typeface="Arial" panose="020B0604020202020204" pitchFamily="34" charset="0"/>
              <a:buChar char="•"/>
            </a:pPr>
            <a:r>
              <a:rPr lang="en-GB" sz="1800" b="0" dirty="0"/>
              <a:t>your ideas about how the school/college could be improved                                 [20]</a:t>
            </a:r>
          </a:p>
        </p:txBody>
      </p:sp>
      <p:pic>
        <p:nvPicPr>
          <p:cNvPr id="4" name="Picture 3">
            <a:extLst>
              <a:ext uri="{FF2B5EF4-FFF2-40B4-BE49-F238E27FC236}">
                <a16:creationId xmlns:a16="http://schemas.microsoft.com/office/drawing/2014/main" id="{14B7873B-7939-4C4B-98E2-995418A22DEE}"/>
              </a:ext>
            </a:extLst>
          </p:cNvPr>
          <p:cNvPicPr>
            <a:picLocks noChangeAspect="1"/>
          </p:cNvPicPr>
          <p:nvPr/>
        </p:nvPicPr>
        <p:blipFill>
          <a:blip r:embed="rId3"/>
          <a:stretch>
            <a:fillRect/>
          </a:stretch>
        </p:blipFill>
        <p:spPr>
          <a:xfrm>
            <a:off x="146663" y="2880637"/>
            <a:ext cx="5529009" cy="2677775"/>
          </a:xfrm>
          <a:prstGeom prst="rect">
            <a:avLst/>
          </a:prstGeom>
          <a:ln>
            <a:solidFill>
              <a:schemeClr val="tx1"/>
            </a:solidFill>
            <a:prstDash val="lgDashDot"/>
          </a:ln>
        </p:spPr>
      </p:pic>
    </p:spTree>
    <p:extLst>
      <p:ext uri="{BB962C8B-B14F-4D97-AF65-F5344CB8AC3E}">
        <p14:creationId xmlns:p14="http://schemas.microsoft.com/office/powerpoint/2010/main" val="1290816056"/>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Report writing – sample plan</a:t>
            </a:r>
          </a:p>
        </p:txBody>
      </p:sp>
      <p:sp>
        <p:nvSpPr>
          <p:cNvPr id="5" name="TextBox 4">
            <a:extLst>
              <a:ext uri="{FF2B5EF4-FFF2-40B4-BE49-F238E27FC236}">
                <a16:creationId xmlns:a16="http://schemas.microsoft.com/office/drawing/2014/main" id="{A60FD75D-A5F0-4608-A579-B4556751AD84}"/>
              </a:ext>
            </a:extLst>
          </p:cNvPr>
          <p:cNvSpPr txBox="1"/>
          <p:nvPr/>
        </p:nvSpPr>
        <p:spPr>
          <a:xfrm>
            <a:off x="285226" y="1019262"/>
            <a:ext cx="8347047" cy="1477328"/>
          </a:xfrm>
          <a:prstGeom prst="rect">
            <a:avLst/>
          </a:prstGeom>
          <a:noFill/>
        </p:spPr>
        <p:txBody>
          <a:bodyPr wrap="square">
            <a:spAutoFit/>
          </a:bodyPr>
          <a:lstStyle/>
          <a:p>
            <a:r>
              <a:rPr lang="en-GB" sz="1800" b="0" dirty="0"/>
              <a:t>The governors who run your school/college are interested in the views of pupils about the strengths and weaknesses of the school/college</a:t>
            </a:r>
            <a:r>
              <a:rPr lang="en-GB" sz="1800" b="1" dirty="0"/>
              <a:t>.</a:t>
            </a:r>
          </a:p>
          <a:p>
            <a:r>
              <a:rPr lang="en-GB" sz="1800" b="1" dirty="0"/>
              <a:t>Write a report for the governors to give your views.  You could include:</a:t>
            </a:r>
          </a:p>
          <a:p>
            <a:pPr marL="360363" indent="-184150">
              <a:buFont typeface="Arial" panose="020B0604020202020204" pitchFamily="34" charset="0"/>
              <a:buChar char="•"/>
            </a:pPr>
            <a:r>
              <a:rPr lang="en-GB" sz="1800" b="0" dirty="0"/>
              <a:t>examples of strengths and weaknesses of the school/college</a:t>
            </a:r>
          </a:p>
          <a:p>
            <a:pPr marL="360363" indent="-184150">
              <a:buFont typeface="Arial" panose="020B0604020202020204" pitchFamily="34" charset="0"/>
              <a:buChar char="•"/>
            </a:pPr>
            <a:r>
              <a:rPr lang="en-GB" sz="1800" b="0" dirty="0"/>
              <a:t>your ideas about how the school/college could be improved                                  [20]</a:t>
            </a:r>
          </a:p>
        </p:txBody>
      </p:sp>
      <p:pic>
        <p:nvPicPr>
          <p:cNvPr id="4" name="Picture 3">
            <a:extLst>
              <a:ext uri="{FF2B5EF4-FFF2-40B4-BE49-F238E27FC236}">
                <a16:creationId xmlns:a16="http://schemas.microsoft.com/office/drawing/2014/main" id="{A27FF509-B68F-495B-8DBD-BFCA6FD34F9B}"/>
              </a:ext>
            </a:extLst>
          </p:cNvPr>
          <p:cNvPicPr>
            <a:picLocks noChangeAspect="1"/>
          </p:cNvPicPr>
          <p:nvPr/>
        </p:nvPicPr>
        <p:blipFill>
          <a:blip r:embed="rId3"/>
          <a:stretch>
            <a:fillRect/>
          </a:stretch>
        </p:blipFill>
        <p:spPr>
          <a:xfrm>
            <a:off x="1161925" y="2496590"/>
            <a:ext cx="6593647" cy="3967304"/>
          </a:xfrm>
          <a:prstGeom prst="rect">
            <a:avLst/>
          </a:prstGeom>
          <a:ln>
            <a:solidFill>
              <a:srgbClr val="DF3C06"/>
            </a:solidFill>
            <a:prstDash val="lgDashDot"/>
          </a:ln>
        </p:spPr>
      </p:pic>
    </p:spTree>
    <p:extLst>
      <p:ext uri="{BB962C8B-B14F-4D97-AF65-F5344CB8AC3E}">
        <p14:creationId xmlns:p14="http://schemas.microsoft.com/office/powerpoint/2010/main" val="3765287087"/>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Report writing – sample extract</a:t>
            </a:r>
          </a:p>
        </p:txBody>
      </p:sp>
      <p:sp>
        <p:nvSpPr>
          <p:cNvPr id="2" name="TextBox 1">
            <a:extLst>
              <a:ext uri="{FF2B5EF4-FFF2-40B4-BE49-F238E27FC236}">
                <a16:creationId xmlns:a16="http://schemas.microsoft.com/office/drawing/2014/main" id="{647846FF-C0A5-424F-B769-6842E2411E77}"/>
              </a:ext>
            </a:extLst>
          </p:cNvPr>
          <p:cNvSpPr txBox="1"/>
          <p:nvPr/>
        </p:nvSpPr>
        <p:spPr>
          <a:xfrm>
            <a:off x="166414" y="2612846"/>
            <a:ext cx="8601447" cy="646331"/>
          </a:xfrm>
          <a:prstGeom prst="rect">
            <a:avLst/>
          </a:prstGeom>
          <a:noFill/>
        </p:spPr>
        <p:txBody>
          <a:bodyPr wrap="square" rtlCol="0">
            <a:spAutoFit/>
          </a:bodyPr>
          <a:lstStyle/>
          <a:p>
            <a:r>
              <a:rPr lang="en-GB" b="1" dirty="0">
                <a:solidFill>
                  <a:schemeClr val="accent6">
                    <a:lumMod val="50000"/>
                  </a:schemeClr>
                </a:solidFill>
              </a:rPr>
              <a:t>Look at the opening to this answer then look back at the plan on the previous page.  Can you see how the plan has helped the student to write this answer?</a:t>
            </a:r>
          </a:p>
        </p:txBody>
      </p:sp>
      <p:sp>
        <p:nvSpPr>
          <p:cNvPr id="7" name="TextBox 6">
            <a:extLst>
              <a:ext uri="{FF2B5EF4-FFF2-40B4-BE49-F238E27FC236}">
                <a16:creationId xmlns:a16="http://schemas.microsoft.com/office/drawing/2014/main" id="{DF6E96A5-4FE2-4DE8-9E49-F6716495B02E}"/>
              </a:ext>
            </a:extLst>
          </p:cNvPr>
          <p:cNvSpPr txBox="1"/>
          <p:nvPr/>
        </p:nvSpPr>
        <p:spPr>
          <a:xfrm>
            <a:off x="293615" y="1100810"/>
            <a:ext cx="8347047" cy="1400383"/>
          </a:xfrm>
          <a:prstGeom prst="rect">
            <a:avLst/>
          </a:prstGeom>
          <a:noFill/>
        </p:spPr>
        <p:txBody>
          <a:bodyPr wrap="square">
            <a:spAutoFit/>
          </a:bodyPr>
          <a:lstStyle/>
          <a:p>
            <a:r>
              <a:rPr lang="en-GB" sz="1700" b="0" dirty="0"/>
              <a:t>The governors who run your school/college are interested in the views of pupils about the strengths and weaknesses of the school/college</a:t>
            </a:r>
            <a:r>
              <a:rPr lang="en-GB" sz="1700" b="1" dirty="0"/>
              <a:t>.</a:t>
            </a:r>
          </a:p>
          <a:p>
            <a:r>
              <a:rPr lang="en-GB" sz="1700" b="1" dirty="0"/>
              <a:t>Write a report for the governors to give your views.  You could include:</a:t>
            </a:r>
          </a:p>
          <a:p>
            <a:pPr marL="360363" indent="-184150">
              <a:buFont typeface="Arial" panose="020B0604020202020204" pitchFamily="34" charset="0"/>
              <a:buChar char="•"/>
            </a:pPr>
            <a:r>
              <a:rPr lang="en-GB" sz="1700" b="0" dirty="0"/>
              <a:t>examples of strengths and weaknesses of the school/college</a:t>
            </a:r>
          </a:p>
          <a:p>
            <a:pPr marL="360363" indent="-184150">
              <a:buFont typeface="Arial" panose="020B0604020202020204" pitchFamily="34" charset="0"/>
              <a:buChar char="•"/>
            </a:pPr>
            <a:r>
              <a:rPr lang="en-GB" sz="1700" b="0" dirty="0"/>
              <a:t>your ideas about how the school/college could be improved</a:t>
            </a:r>
            <a:r>
              <a:rPr lang="en-GB" sz="1700" dirty="0"/>
              <a:t>       </a:t>
            </a:r>
            <a:r>
              <a:rPr lang="en-GB" sz="1700" b="0" dirty="0"/>
              <a:t>                                [20]</a:t>
            </a:r>
          </a:p>
        </p:txBody>
      </p:sp>
      <p:sp>
        <p:nvSpPr>
          <p:cNvPr id="9" name="Text Box 2">
            <a:extLst>
              <a:ext uri="{FF2B5EF4-FFF2-40B4-BE49-F238E27FC236}">
                <a16:creationId xmlns:a16="http://schemas.microsoft.com/office/drawing/2014/main" id="{8B76229C-38A5-4486-ABB2-FF13E0795957}"/>
              </a:ext>
            </a:extLst>
          </p:cNvPr>
          <p:cNvSpPr txBox="1">
            <a:spLocks noChangeArrowheads="1"/>
          </p:cNvSpPr>
          <p:nvPr/>
        </p:nvSpPr>
        <p:spPr bwMode="auto">
          <a:xfrm>
            <a:off x="227869" y="3360344"/>
            <a:ext cx="8539992" cy="3309144"/>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rot="0" vert="horz" wrap="square" lIns="91440" tIns="45720" rIns="91440" bIns="45720" anchor="t" anchorCtr="0">
            <a:noAutofit/>
          </a:bodyPr>
          <a:lstStyle/>
          <a:p>
            <a:pPr>
              <a:lnSpc>
                <a:spcPct val="107000"/>
              </a:lnSpc>
              <a:spcAft>
                <a:spcPts val="800"/>
              </a:spcAft>
            </a:pPr>
            <a:r>
              <a:rPr lang="en-GB" sz="1300" i="1" u="sng" kern="1200" dirty="0">
                <a:solidFill>
                  <a:srgbClr val="000000"/>
                </a:solidFill>
                <a:effectLst/>
                <a:latin typeface="Nirmala UI Semilight" panose="020B0402040204020203" pitchFamily="34" charset="0"/>
                <a:ea typeface="Microsoft JhengHei UI Light" panose="020B0304030504040204" pitchFamily="34" charset="-120"/>
                <a:cs typeface="Times New Roman" panose="02020603050405020304" pitchFamily="18" charset="0"/>
              </a:rPr>
              <a:t>Overview of the Strengths and Weaknesses of D…….. High School</a:t>
            </a:r>
            <a:endParaRPr lang="en-GB" sz="13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300" i="1" u="sng" kern="1200" dirty="0">
                <a:solidFill>
                  <a:srgbClr val="000000"/>
                </a:solidFill>
                <a:effectLst/>
                <a:latin typeface="Nirmala UI Semilight" panose="020B0402040204020203" pitchFamily="34" charset="0"/>
                <a:ea typeface="Microsoft JhengHei UI Light" panose="020B0304030504040204" pitchFamily="34" charset="-120"/>
                <a:cs typeface="Times New Roman" panose="02020603050405020304" pitchFamily="18" charset="0"/>
              </a:rPr>
              <a:t>Introduction</a:t>
            </a:r>
            <a:endParaRPr lang="en-GB" sz="13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300" i="1" kern="1200" dirty="0">
                <a:solidFill>
                  <a:srgbClr val="000000"/>
                </a:solidFill>
                <a:effectLst/>
                <a:latin typeface="Nirmala UI Semilight" panose="020B0402040204020203" pitchFamily="34" charset="0"/>
                <a:ea typeface="Microsoft JhengHei UI Light" panose="020B0304030504040204" pitchFamily="34" charset="-120"/>
                <a:cs typeface="Times New Roman" panose="02020603050405020304" pitchFamily="18" charset="0"/>
              </a:rPr>
              <a:t>As a student at D………..High School,  I am writing this report to present my views on the strengths and weaknesses of our school. There are many strengths to our community-minded school and these are well known and will be easy to list. This report will also consider a few areas which could be strengthened, focusing primarily on the dated school environment and poor state of some of the older buildings. This report will also recommend ways in which these weaknesses could be improved in the near future.</a:t>
            </a:r>
            <a:endParaRPr lang="en-GB" sz="13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300" i="1" u="sng" kern="1200" dirty="0">
                <a:solidFill>
                  <a:srgbClr val="000000"/>
                </a:solidFill>
                <a:effectLst/>
                <a:latin typeface="Nirmala UI Semilight" panose="020B0402040204020203" pitchFamily="34" charset="0"/>
                <a:ea typeface="Microsoft JhengHei UI Light" panose="020B0304030504040204" pitchFamily="34" charset="-120"/>
                <a:cs typeface="Times New Roman" panose="02020603050405020304" pitchFamily="18" charset="0"/>
              </a:rPr>
              <a:t>Key strengths of the school</a:t>
            </a:r>
            <a:endParaRPr lang="en-GB" sz="13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300" i="1" kern="1200" dirty="0">
                <a:solidFill>
                  <a:srgbClr val="000000"/>
                </a:solidFill>
                <a:effectLst/>
                <a:latin typeface="Nirmala UI Semilight" panose="020B0402040204020203" pitchFamily="34" charset="0"/>
                <a:ea typeface="Microsoft JhengHei UI Light" panose="020B0304030504040204" pitchFamily="34" charset="-120"/>
                <a:cs typeface="Times New Roman" panose="02020603050405020304" pitchFamily="18" charset="0"/>
              </a:rPr>
              <a:t>As you are aware, D…………High School is first and foremost a community school. We are fortunate to enjoy good relationships with the vast majority of people who live in D……….. This is helped by the school sharing its facilities with local primary schools and, out of school time, with the community at large. We are fortunate to have large grounds and the students at D………. are not the only ones who benefit from these. Local sports clubs, such as the running, football and hockey clubs all use our facilities for training and matches…</a:t>
            </a:r>
            <a:endParaRPr lang="en-GB" sz="13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7030411"/>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Report writing – sample plan</a:t>
            </a:r>
          </a:p>
        </p:txBody>
      </p:sp>
      <p:sp>
        <p:nvSpPr>
          <p:cNvPr id="5" name="TextBox 4">
            <a:extLst>
              <a:ext uri="{FF2B5EF4-FFF2-40B4-BE49-F238E27FC236}">
                <a16:creationId xmlns:a16="http://schemas.microsoft.com/office/drawing/2014/main" id="{478C28BA-1C99-4AE7-9A8B-0F51B48BF84C}"/>
              </a:ext>
            </a:extLst>
          </p:cNvPr>
          <p:cNvSpPr txBox="1"/>
          <p:nvPr/>
        </p:nvSpPr>
        <p:spPr>
          <a:xfrm>
            <a:off x="157374" y="957461"/>
            <a:ext cx="4047689" cy="2708434"/>
          </a:xfrm>
          <a:prstGeom prst="rect">
            <a:avLst/>
          </a:prstGeom>
          <a:noFill/>
        </p:spPr>
        <p:txBody>
          <a:bodyPr wrap="square">
            <a:spAutoFit/>
          </a:bodyPr>
          <a:lstStyle/>
          <a:p>
            <a:r>
              <a:rPr lang="en-GB" sz="1700" b="0" dirty="0"/>
              <a:t>The governors who run your school/college are interested in the views of pupils about the strengths and weaknesses of the school/college</a:t>
            </a:r>
            <a:r>
              <a:rPr lang="en-GB" sz="1700" b="1" dirty="0"/>
              <a:t>.</a:t>
            </a:r>
          </a:p>
          <a:p>
            <a:r>
              <a:rPr lang="en-GB" sz="1700" b="1" dirty="0"/>
              <a:t>Write a report for the governors to give your views.  You could include:</a:t>
            </a:r>
          </a:p>
          <a:p>
            <a:pPr marL="360363" indent="-184150">
              <a:buFont typeface="Arial" panose="020B0604020202020204" pitchFamily="34" charset="0"/>
              <a:buChar char="•"/>
            </a:pPr>
            <a:r>
              <a:rPr lang="en-GB" sz="1700" b="0" dirty="0"/>
              <a:t>examples of strengths and weaknesses of the school/college</a:t>
            </a:r>
          </a:p>
          <a:p>
            <a:pPr marL="360363" indent="-184150">
              <a:buFont typeface="Arial" panose="020B0604020202020204" pitchFamily="34" charset="0"/>
              <a:buChar char="•"/>
            </a:pPr>
            <a:r>
              <a:rPr lang="en-GB" sz="1700" b="0" dirty="0"/>
              <a:t>your ideas about how the school/college could be improved   [20]</a:t>
            </a:r>
          </a:p>
        </p:txBody>
      </p:sp>
      <p:pic>
        <p:nvPicPr>
          <p:cNvPr id="4" name="Picture 3">
            <a:extLst>
              <a:ext uri="{FF2B5EF4-FFF2-40B4-BE49-F238E27FC236}">
                <a16:creationId xmlns:a16="http://schemas.microsoft.com/office/drawing/2014/main" id="{87D72659-1CB0-4B66-9CFF-A1A98446C2DD}"/>
              </a:ext>
            </a:extLst>
          </p:cNvPr>
          <p:cNvPicPr>
            <a:picLocks noChangeAspect="1"/>
          </p:cNvPicPr>
          <p:nvPr/>
        </p:nvPicPr>
        <p:blipFill>
          <a:blip r:embed="rId3"/>
          <a:stretch>
            <a:fillRect/>
          </a:stretch>
        </p:blipFill>
        <p:spPr>
          <a:xfrm>
            <a:off x="4205062" y="957461"/>
            <a:ext cx="4701951" cy="5780683"/>
          </a:xfrm>
          <a:prstGeom prst="rect">
            <a:avLst/>
          </a:prstGeom>
        </p:spPr>
      </p:pic>
    </p:spTree>
    <p:extLst>
      <p:ext uri="{BB962C8B-B14F-4D97-AF65-F5344CB8AC3E}">
        <p14:creationId xmlns:p14="http://schemas.microsoft.com/office/powerpoint/2010/main" val="3251376069"/>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Report writing – sample extract</a:t>
            </a:r>
          </a:p>
        </p:txBody>
      </p:sp>
      <p:sp>
        <p:nvSpPr>
          <p:cNvPr id="2" name="TextBox 1">
            <a:extLst>
              <a:ext uri="{FF2B5EF4-FFF2-40B4-BE49-F238E27FC236}">
                <a16:creationId xmlns:a16="http://schemas.microsoft.com/office/drawing/2014/main" id="{647846FF-C0A5-424F-B769-6842E2411E77}"/>
              </a:ext>
            </a:extLst>
          </p:cNvPr>
          <p:cNvSpPr txBox="1"/>
          <p:nvPr/>
        </p:nvSpPr>
        <p:spPr>
          <a:xfrm>
            <a:off x="411062" y="2751589"/>
            <a:ext cx="8481270" cy="646331"/>
          </a:xfrm>
          <a:prstGeom prst="rect">
            <a:avLst/>
          </a:prstGeom>
          <a:noFill/>
        </p:spPr>
        <p:txBody>
          <a:bodyPr wrap="square" rtlCol="0">
            <a:spAutoFit/>
          </a:bodyPr>
          <a:lstStyle/>
          <a:p>
            <a:r>
              <a:rPr lang="en-GB" dirty="0"/>
              <a:t>Look at a middle section to this answer then look back at the plan on the previous page.  Can you see how the plan has helped the student to write this answer?</a:t>
            </a:r>
          </a:p>
        </p:txBody>
      </p:sp>
      <p:sp>
        <p:nvSpPr>
          <p:cNvPr id="6" name="TextBox 5">
            <a:extLst>
              <a:ext uri="{FF2B5EF4-FFF2-40B4-BE49-F238E27FC236}">
                <a16:creationId xmlns:a16="http://schemas.microsoft.com/office/drawing/2014/main" id="{179E56D3-366D-4F8A-A03B-66DD6523AE5C}"/>
              </a:ext>
            </a:extLst>
          </p:cNvPr>
          <p:cNvSpPr txBox="1"/>
          <p:nvPr/>
        </p:nvSpPr>
        <p:spPr>
          <a:xfrm>
            <a:off x="293615" y="1100810"/>
            <a:ext cx="8347047" cy="1400383"/>
          </a:xfrm>
          <a:prstGeom prst="rect">
            <a:avLst/>
          </a:prstGeom>
          <a:noFill/>
        </p:spPr>
        <p:txBody>
          <a:bodyPr wrap="square">
            <a:spAutoFit/>
          </a:bodyPr>
          <a:lstStyle/>
          <a:p>
            <a:r>
              <a:rPr lang="en-GB" sz="1700" b="0" dirty="0"/>
              <a:t>The governors who run your school/college are interested in the views of pupils about the strengths and weaknesses of the school/college</a:t>
            </a:r>
            <a:r>
              <a:rPr lang="en-GB" sz="1700" b="1" dirty="0"/>
              <a:t>.</a:t>
            </a:r>
          </a:p>
          <a:p>
            <a:r>
              <a:rPr lang="en-GB" sz="1700" b="1" dirty="0"/>
              <a:t>Write a report for the governors to give your views.  You could include:</a:t>
            </a:r>
          </a:p>
          <a:p>
            <a:pPr marL="360363" indent="-184150">
              <a:buFont typeface="Arial" panose="020B0604020202020204" pitchFamily="34" charset="0"/>
              <a:buChar char="•"/>
            </a:pPr>
            <a:r>
              <a:rPr lang="en-GB" sz="1700" b="0" dirty="0"/>
              <a:t>examples of strengths and weaknesses of the school/college</a:t>
            </a:r>
          </a:p>
          <a:p>
            <a:pPr marL="360363" indent="-184150">
              <a:buFont typeface="Arial" panose="020B0604020202020204" pitchFamily="34" charset="0"/>
              <a:buChar char="•"/>
            </a:pPr>
            <a:r>
              <a:rPr lang="en-GB" sz="1700" b="0" dirty="0"/>
              <a:t>your ideas about how the school/college could be improved.                                 [20]</a:t>
            </a:r>
          </a:p>
        </p:txBody>
      </p:sp>
      <p:sp>
        <p:nvSpPr>
          <p:cNvPr id="7" name="Text Box 2">
            <a:extLst>
              <a:ext uri="{FF2B5EF4-FFF2-40B4-BE49-F238E27FC236}">
                <a16:creationId xmlns:a16="http://schemas.microsoft.com/office/drawing/2014/main" id="{29B4F5B8-4C7F-47E6-B9C2-BBC491A40763}"/>
              </a:ext>
            </a:extLst>
          </p:cNvPr>
          <p:cNvSpPr txBox="1">
            <a:spLocks noChangeArrowheads="1"/>
          </p:cNvSpPr>
          <p:nvPr/>
        </p:nvSpPr>
        <p:spPr bwMode="auto">
          <a:xfrm>
            <a:off x="293615" y="3586847"/>
            <a:ext cx="8439323" cy="3151297"/>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rot="0" vert="horz" wrap="square" lIns="91440" tIns="45720" rIns="91440" bIns="45720" anchor="t" anchorCtr="0">
            <a:noAutofit/>
          </a:bodyPr>
          <a:lstStyle/>
          <a:p>
            <a:pPr>
              <a:lnSpc>
                <a:spcPct val="107000"/>
              </a:lnSpc>
              <a:spcAft>
                <a:spcPts val="800"/>
              </a:spcAft>
            </a:pPr>
            <a:r>
              <a:rPr lang="en-GB" sz="1300" i="1" u="sng" kern="1200" dirty="0">
                <a:solidFill>
                  <a:srgbClr val="000000"/>
                </a:solidFill>
                <a:effectLst/>
                <a:latin typeface="Nirmala UI Semilight" panose="020B0402040204020203" pitchFamily="34" charset="0"/>
                <a:ea typeface="Microsoft JhengHei UI Light" panose="020B0304030504040204" pitchFamily="34" charset="-120"/>
                <a:cs typeface="Times New Roman" panose="02020603050405020304" pitchFamily="18" charset="0"/>
              </a:rPr>
              <a:t>Concerns over sporting facilities</a:t>
            </a:r>
          </a:p>
          <a:p>
            <a:pPr>
              <a:lnSpc>
                <a:spcPct val="107000"/>
              </a:lnSpc>
              <a:spcAft>
                <a:spcPts val="800"/>
              </a:spcAft>
            </a:pPr>
            <a:r>
              <a:rPr lang="en-GB" sz="1300" i="1" dirty="0">
                <a:effectLst/>
                <a:latin typeface="Nirmala UI" panose="020B0502040204020203" pitchFamily="34" charset="0"/>
                <a:ea typeface="Nirmala UI" panose="020B0502040204020203" pitchFamily="34" charset="0"/>
                <a:cs typeface="Nirmala UI" panose="020B0502040204020203" pitchFamily="34" charset="0"/>
              </a:rPr>
              <a:t>Structurally, the </a:t>
            </a:r>
            <a:r>
              <a:rPr lang="en-GB" sz="1300" i="1" dirty="0">
                <a:latin typeface="Nirmala UI" panose="020B0502040204020203" pitchFamily="34" charset="0"/>
                <a:ea typeface="Nirmala UI" panose="020B0502040204020203" pitchFamily="34" charset="0"/>
                <a:cs typeface="Nirmala UI" panose="020B0502040204020203" pitchFamily="34" charset="0"/>
              </a:rPr>
              <a:t>main sports </a:t>
            </a:r>
            <a:r>
              <a:rPr lang="en-GB" sz="1300" i="1" dirty="0">
                <a:effectLst/>
                <a:latin typeface="Nirmala UI" panose="020B0502040204020203" pitchFamily="34" charset="0"/>
                <a:ea typeface="Nirmala UI" panose="020B0502040204020203" pitchFamily="34" charset="0"/>
                <a:cs typeface="Nirmala UI" panose="020B0502040204020203" pitchFamily="34" charset="0"/>
              </a:rPr>
              <a:t>building is hazardous. Unstable, uneven floors, loose sockets, and crumbling plasterboard only add to the danger of the building.  It is true that we are a historic school but this does not mean that the last known improvements to our facilities should date back to the middle of the last century.  Changing room facilities are out-dated and very dangerous with crumbling tiles and rickety benches precariously balanced against walls.  </a:t>
            </a:r>
          </a:p>
          <a:p>
            <a:pPr>
              <a:lnSpc>
                <a:spcPct val="107000"/>
              </a:lnSpc>
              <a:spcAft>
                <a:spcPts val="800"/>
              </a:spcAft>
            </a:pPr>
            <a:r>
              <a:rPr lang="en-GB" sz="1300" i="1" dirty="0">
                <a:effectLst/>
                <a:latin typeface="Nirmala UI" panose="020B0502040204020203" pitchFamily="34" charset="0"/>
                <a:ea typeface="Nirmala UI" panose="020B0502040204020203" pitchFamily="34" charset="0"/>
                <a:cs typeface="Nirmala UI" panose="020B0502040204020203" pitchFamily="34" charset="0"/>
              </a:rPr>
              <a:t>As you are aware, attendance for PE has decreased alarmingly in recent years.  Do you realise that poor attendance is inextricably linked to the poor facilities?  There are no windows in the gym which means that students are forced to exercise in artificial light and stale air. This is not helpful in educating students on the benefits of </a:t>
            </a:r>
            <a:r>
              <a:rPr lang="en-GB" sz="1300" i="1" dirty="0">
                <a:latin typeface="Nirmala UI" panose="020B0502040204020203" pitchFamily="34" charset="0"/>
                <a:ea typeface="Nirmala UI" panose="020B0502040204020203" pitchFamily="34" charset="0"/>
                <a:cs typeface="Nirmala UI" panose="020B0502040204020203" pitchFamily="34" charset="0"/>
              </a:rPr>
              <a:t>a healthy lifestyle. Worse than this though, the poor state of our facilities has actually caused injury.  </a:t>
            </a:r>
            <a:r>
              <a:rPr lang="en-GB" sz="1300" i="1" dirty="0">
                <a:effectLst/>
                <a:latin typeface="Nirmala UI" panose="020B0502040204020203" pitchFamily="34" charset="0"/>
                <a:ea typeface="Nirmala UI" panose="020B0502040204020203" pitchFamily="34" charset="0"/>
                <a:cs typeface="Nirmala UI" panose="020B0502040204020203" pitchFamily="34" charset="0"/>
              </a:rPr>
              <a:t>As you are aware, William Jones recently suffered from a fractured arm caused during a PE lesson. He is one of the many casualties of our PE facilities. His accident was caused by the lack of mats beneath the climbing bars meaning he fell directly onto a concrete floor. Thankfully his injuries were limited to a broken limb. </a:t>
            </a:r>
          </a:p>
          <a:p>
            <a:pPr>
              <a:lnSpc>
                <a:spcPct val="107000"/>
              </a:lnSpc>
              <a:spcAft>
                <a:spcPts val="800"/>
              </a:spcAft>
            </a:pPr>
            <a:endParaRPr lang="en-GB" sz="13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4168929"/>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Report writing – sample answer</a:t>
            </a:r>
          </a:p>
        </p:txBody>
      </p:sp>
      <p:sp>
        <p:nvSpPr>
          <p:cNvPr id="4" name="TextBox 3">
            <a:extLst>
              <a:ext uri="{FF2B5EF4-FFF2-40B4-BE49-F238E27FC236}">
                <a16:creationId xmlns:a16="http://schemas.microsoft.com/office/drawing/2014/main" id="{39EFF35C-522D-4BF7-98A4-4FC5B82C33DB}"/>
              </a:ext>
            </a:extLst>
          </p:cNvPr>
          <p:cNvSpPr txBox="1"/>
          <p:nvPr/>
        </p:nvSpPr>
        <p:spPr>
          <a:xfrm>
            <a:off x="531950" y="2858373"/>
            <a:ext cx="7789929" cy="2308324"/>
          </a:xfrm>
          <a:prstGeom prst="rect">
            <a:avLst/>
          </a:prstGeom>
          <a:solidFill>
            <a:srgbClr val="F7B385"/>
          </a:solidFill>
        </p:spPr>
        <p:txBody>
          <a:bodyPr wrap="square" rtlCol="0">
            <a:spAutoFit/>
          </a:bodyPr>
          <a:lstStyle/>
          <a:p>
            <a:r>
              <a:rPr lang="en-GB" dirty="0"/>
              <a:t>The task above was set as part of the Sample Assessment Materials.  The following slides contain a marked answer to this task.  Read it through and </a:t>
            </a:r>
            <a:r>
              <a:rPr lang="en-GB" b="1" dirty="0"/>
              <a:t>think about the comments </a:t>
            </a:r>
            <a:r>
              <a:rPr lang="en-GB" dirty="0"/>
              <a:t>made by the examiner.</a:t>
            </a:r>
          </a:p>
          <a:p>
            <a:endParaRPr lang="en-GB" dirty="0"/>
          </a:p>
          <a:p>
            <a:r>
              <a:rPr lang="en-GB" b="1" dirty="0"/>
              <a:t>Make notes or annotate the work </a:t>
            </a:r>
            <a:r>
              <a:rPr lang="en-GB" dirty="0"/>
              <a:t>with details on:</a:t>
            </a:r>
          </a:p>
          <a:p>
            <a:pPr marL="342900" indent="-342900">
              <a:buAutoNum type="arabicPeriod"/>
            </a:pPr>
            <a:r>
              <a:rPr lang="en-GB" dirty="0"/>
              <a:t>The ways in which you would improve on the content.</a:t>
            </a:r>
          </a:p>
          <a:p>
            <a:pPr marL="342900" indent="-342900">
              <a:buAutoNum type="arabicPeriod"/>
            </a:pPr>
            <a:r>
              <a:rPr lang="en-GB" dirty="0"/>
              <a:t>How you would correct any errors.</a:t>
            </a:r>
          </a:p>
          <a:p>
            <a:endParaRPr lang="en-GB" dirty="0"/>
          </a:p>
        </p:txBody>
      </p:sp>
      <p:sp>
        <p:nvSpPr>
          <p:cNvPr id="7" name="TextBox 6">
            <a:extLst>
              <a:ext uri="{FF2B5EF4-FFF2-40B4-BE49-F238E27FC236}">
                <a16:creationId xmlns:a16="http://schemas.microsoft.com/office/drawing/2014/main" id="{D9F25CA3-F340-4882-A246-7D936AE944F2}"/>
              </a:ext>
            </a:extLst>
          </p:cNvPr>
          <p:cNvSpPr txBox="1"/>
          <p:nvPr/>
        </p:nvSpPr>
        <p:spPr>
          <a:xfrm>
            <a:off x="293616" y="1022863"/>
            <a:ext cx="8028263" cy="1477328"/>
          </a:xfrm>
          <a:prstGeom prst="rect">
            <a:avLst/>
          </a:prstGeom>
          <a:noFill/>
          <a:ln>
            <a:solidFill>
              <a:schemeClr val="accent6">
                <a:lumMod val="75000"/>
              </a:schemeClr>
            </a:solidFill>
          </a:ln>
        </p:spPr>
        <p:txBody>
          <a:bodyPr wrap="square">
            <a:spAutoFit/>
          </a:bodyPr>
          <a:lstStyle/>
          <a:p>
            <a:r>
              <a:rPr lang="en-GB" sz="1800" b="0" dirty="0"/>
              <a:t>Your school/college is keen to reduce waste</a:t>
            </a:r>
            <a:r>
              <a:rPr lang="en-GB" sz="1800" b="1" dirty="0"/>
              <a:t>.</a:t>
            </a:r>
          </a:p>
          <a:p>
            <a:r>
              <a:rPr lang="en-GB" sz="1800" b="1" dirty="0"/>
              <a:t>Write a report for the Headteacher/Principal suggesting ways this might be done.</a:t>
            </a:r>
          </a:p>
          <a:p>
            <a:r>
              <a:rPr lang="en-GB" sz="1800" b="1" dirty="0"/>
              <a:t>You could include:</a:t>
            </a:r>
          </a:p>
          <a:p>
            <a:pPr marL="360363" indent="-184150">
              <a:buFont typeface="Arial" panose="020B0604020202020204" pitchFamily="34" charset="0"/>
              <a:buChar char="•"/>
            </a:pPr>
            <a:r>
              <a:rPr lang="en-GB" sz="1800" b="0" dirty="0"/>
              <a:t>examples of waste at the moment</a:t>
            </a:r>
          </a:p>
          <a:p>
            <a:pPr marL="360363" indent="-184150">
              <a:buFont typeface="Arial" panose="020B0604020202020204" pitchFamily="34" charset="0"/>
              <a:buChar char="•"/>
            </a:pPr>
            <a:r>
              <a:rPr lang="en-GB" sz="1800" b="0" dirty="0"/>
              <a:t>your ideas about how the situation could be improved                                   [20]</a:t>
            </a:r>
          </a:p>
        </p:txBody>
      </p:sp>
    </p:spTree>
    <p:extLst>
      <p:ext uri="{BB962C8B-B14F-4D97-AF65-F5344CB8AC3E}">
        <p14:creationId xmlns:p14="http://schemas.microsoft.com/office/powerpoint/2010/main" val="3059051531"/>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Report writing – sample answer</a:t>
            </a:r>
          </a:p>
        </p:txBody>
      </p:sp>
      <p:pic>
        <p:nvPicPr>
          <p:cNvPr id="4" name="Picture 3">
            <a:extLst>
              <a:ext uri="{FF2B5EF4-FFF2-40B4-BE49-F238E27FC236}">
                <a16:creationId xmlns:a16="http://schemas.microsoft.com/office/drawing/2014/main" id="{4B67374A-564D-4C47-8716-0290D9F68862}"/>
              </a:ext>
            </a:extLst>
          </p:cNvPr>
          <p:cNvPicPr>
            <a:picLocks noChangeAspect="1"/>
          </p:cNvPicPr>
          <p:nvPr/>
        </p:nvPicPr>
        <p:blipFill>
          <a:blip r:embed="rId3"/>
          <a:stretch>
            <a:fillRect/>
          </a:stretch>
        </p:blipFill>
        <p:spPr>
          <a:xfrm>
            <a:off x="1102718" y="1438301"/>
            <a:ext cx="6686894" cy="4635738"/>
          </a:xfrm>
          <a:prstGeom prst="rect">
            <a:avLst/>
          </a:prstGeom>
        </p:spPr>
      </p:pic>
    </p:spTree>
    <p:extLst>
      <p:ext uri="{BB962C8B-B14F-4D97-AF65-F5344CB8AC3E}">
        <p14:creationId xmlns:p14="http://schemas.microsoft.com/office/powerpoint/2010/main" val="1230376165"/>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Report writing – sample answer</a:t>
            </a:r>
          </a:p>
        </p:txBody>
      </p:sp>
      <p:pic>
        <p:nvPicPr>
          <p:cNvPr id="4" name="Picture 3">
            <a:extLst>
              <a:ext uri="{FF2B5EF4-FFF2-40B4-BE49-F238E27FC236}">
                <a16:creationId xmlns:a16="http://schemas.microsoft.com/office/drawing/2014/main" id="{29A54707-39B7-4E0F-B039-4E6545A621AD}"/>
              </a:ext>
            </a:extLst>
          </p:cNvPr>
          <p:cNvPicPr>
            <a:picLocks noChangeAspect="1"/>
          </p:cNvPicPr>
          <p:nvPr/>
        </p:nvPicPr>
        <p:blipFill>
          <a:blip r:embed="rId3"/>
          <a:stretch>
            <a:fillRect/>
          </a:stretch>
        </p:blipFill>
        <p:spPr>
          <a:xfrm>
            <a:off x="939917" y="1163984"/>
            <a:ext cx="6744047" cy="2952902"/>
          </a:xfrm>
          <a:prstGeom prst="rect">
            <a:avLst/>
          </a:prstGeom>
        </p:spPr>
      </p:pic>
      <p:pic>
        <p:nvPicPr>
          <p:cNvPr id="7" name="Picture 6">
            <a:extLst>
              <a:ext uri="{FF2B5EF4-FFF2-40B4-BE49-F238E27FC236}">
                <a16:creationId xmlns:a16="http://schemas.microsoft.com/office/drawing/2014/main" id="{05D65B0F-A55B-4BB8-8EBD-47CE302C4A52}"/>
              </a:ext>
            </a:extLst>
          </p:cNvPr>
          <p:cNvPicPr>
            <a:picLocks noChangeAspect="1"/>
          </p:cNvPicPr>
          <p:nvPr/>
        </p:nvPicPr>
        <p:blipFill>
          <a:blip r:embed="rId4"/>
          <a:stretch>
            <a:fillRect/>
          </a:stretch>
        </p:blipFill>
        <p:spPr>
          <a:xfrm>
            <a:off x="939917" y="4133092"/>
            <a:ext cx="7063530" cy="1232388"/>
          </a:xfrm>
          <a:prstGeom prst="rect">
            <a:avLst/>
          </a:prstGeom>
        </p:spPr>
      </p:pic>
    </p:spTree>
    <p:extLst>
      <p:ext uri="{BB962C8B-B14F-4D97-AF65-F5344CB8AC3E}">
        <p14:creationId xmlns:p14="http://schemas.microsoft.com/office/powerpoint/2010/main" val="291937225"/>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Report writing – sample answer</a:t>
            </a:r>
          </a:p>
        </p:txBody>
      </p:sp>
      <p:pic>
        <p:nvPicPr>
          <p:cNvPr id="5" name="Picture 4">
            <a:extLst>
              <a:ext uri="{FF2B5EF4-FFF2-40B4-BE49-F238E27FC236}">
                <a16:creationId xmlns:a16="http://schemas.microsoft.com/office/drawing/2014/main" id="{08FFDB7A-35CA-4F42-B4AB-C071E3441990}"/>
              </a:ext>
            </a:extLst>
          </p:cNvPr>
          <p:cNvPicPr>
            <a:picLocks noChangeAspect="1"/>
          </p:cNvPicPr>
          <p:nvPr/>
        </p:nvPicPr>
        <p:blipFill>
          <a:blip r:embed="rId3"/>
          <a:stretch>
            <a:fillRect/>
          </a:stretch>
        </p:blipFill>
        <p:spPr>
          <a:xfrm>
            <a:off x="713481" y="1430122"/>
            <a:ext cx="7062698" cy="399775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98705542"/>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Report writing – task</a:t>
            </a:r>
          </a:p>
        </p:txBody>
      </p:sp>
      <p:sp>
        <p:nvSpPr>
          <p:cNvPr id="8" name="TextBox 7">
            <a:extLst>
              <a:ext uri="{FF2B5EF4-FFF2-40B4-BE49-F238E27FC236}">
                <a16:creationId xmlns:a16="http://schemas.microsoft.com/office/drawing/2014/main" id="{FE8300CB-8DD8-482B-BBE3-42AFCE742856}"/>
              </a:ext>
            </a:extLst>
          </p:cNvPr>
          <p:cNvSpPr txBox="1"/>
          <p:nvPr/>
        </p:nvSpPr>
        <p:spPr>
          <a:xfrm>
            <a:off x="375031" y="977317"/>
            <a:ext cx="7789929" cy="1754326"/>
          </a:xfrm>
          <a:prstGeom prst="rect">
            <a:avLst/>
          </a:prstGeom>
          <a:noFill/>
          <a:ln>
            <a:solidFill>
              <a:srgbClr val="A5A6A5"/>
            </a:solidFill>
          </a:ln>
        </p:spPr>
        <p:txBody>
          <a:bodyPr wrap="square">
            <a:spAutoFit/>
          </a:bodyPr>
          <a:lstStyle/>
          <a:p>
            <a:r>
              <a:rPr lang="en-GB" sz="1800" b="0" dirty="0"/>
              <a:t>The local council have asked young people to write a report on your local area, outlining the areas that need improvement</a:t>
            </a:r>
            <a:r>
              <a:rPr lang="en-GB" sz="1800" b="1" dirty="0"/>
              <a:t>.</a:t>
            </a:r>
          </a:p>
          <a:p>
            <a:r>
              <a:rPr lang="en-GB" sz="1800" b="1" dirty="0"/>
              <a:t>Write a report for the local council to give your views.</a:t>
            </a:r>
          </a:p>
          <a:p>
            <a:r>
              <a:rPr lang="en-GB" sz="1800" b="1" dirty="0"/>
              <a:t>You could include:</a:t>
            </a:r>
          </a:p>
          <a:p>
            <a:pPr marL="360363" indent="-184150">
              <a:buFont typeface="Arial" panose="020B0604020202020204" pitchFamily="34" charset="0"/>
              <a:buChar char="•"/>
            </a:pPr>
            <a:r>
              <a:rPr lang="en-GB" sz="1800" b="0" dirty="0"/>
              <a:t>examples of areas that you feel need improvement</a:t>
            </a:r>
          </a:p>
          <a:p>
            <a:pPr marL="360363" indent="-184150">
              <a:buFont typeface="Arial" panose="020B0604020202020204" pitchFamily="34" charset="0"/>
              <a:buChar char="•"/>
            </a:pPr>
            <a:r>
              <a:rPr lang="en-GB" sz="1800" b="0" dirty="0"/>
              <a:t>your ideas about how improvements could </a:t>
            </a:r>
            <a:r>
              <a:rPr lang="en-GB" sz="1800" b="0"/>
              <a:t>be made                                      [</a:t>
            </a:r>
            <a:r>
              <a:rPr lang="en-GB" sz="1800" b="0" dirty="0"/>
              <a:t>20]</a:t>
            </a:r>
          </a:p>
        </p:txBody>
      </p:sp>
      <p:sp>
        <p:nvSpPr>
          <p:cNvPr id="4" name="TextBox 3">
            <a:extLst>
              <a:ext uri="{FF2B5EF4-FFF2-40B4-BE49-F238E27FC236}">
                <a16:creationId xmlns:a16="http://schemas.microsoft.com/office/drawing/2014/main" id="{39EFF35C-522D-4BF7-98A4-4FC5B82C33DB}"/>
              </a:ext>
            </a:extLst>
          </p:cNvPr>
          <p:cNvSpPr txBox="1"/>
          <p:nvPr/>
        </p:nvSpPr>
        <p:spPr>
          <a:xfrm>
            <a:off x="375031" y="3310625"/>
            <a:ext cx="7789929" cy="2585323"/>
          </a:xfrm>
          <a:prstGeom prst="rect">
            <a:avLst/>
          </a:prstGeom>
          <a:solidFill>
            <a:schemeClr val="accent6">
              <a:lumMod val="20000"/>
              <a:lumOff val="80000"/>
            </a:schemeClr>
          </a:solidFill>
        </p:spPr>
        <p:txBody>
          <a:bodyPr wrap="square" rtlCol="0">
            <a:spAutoFit/>
          </a:bodyPr>
          <a:lstStyle/>
          <a:p>
            <a:r>
              <a:rPr lang="en-GB" dirty="0"/>
              <a:t>The example that you looked at on slides 16 and 17 would have benefitted from making more points and developing ideas more clearly.  It may have also benefitted from a clearer focus on structure.</a:t>
            </a:r>
          </a:p>
          <a:p>
            <a:endParaRPr lang="en-GB" dirty="0"/>
          </a:p>
          <a:p>
            <a:r>
              <a:rPr lang="en-GB" dirty="0"/>
              <a:t>Use the guidance on how to plan from the previous slides in this presentation and </a:t>
            </a:r>
            <a:r>
              <a:rPr lang="en-GB" b="1" dirty="0"/>
              <a:t>plan your own answer to this question</a:t>
            </a:r>
            <a:r>
              <a:rPr lang="en-GB" dirty="0"/>
              <a:t>.</a:t>
            </a:r>
          </a:p>
          <a:p>
            <a:endParaRPr lang="en-GB" dirty="0"/>
          </a:p>
          <a:p>
            <a:r>
              <a:rPr lang="en-GB" dirty="0"/>
              <a:t>When you are happy with your plan, </a:t>
            </a:r>
            <a:r>
              <a:rPr lang="en-GB" b="1" dirty="0"/>
              <a:t>write an answer to this question</a:t>
            </a:r>
            <a:r>
              <a:rPr lang="en-GB" dirty="0"/>
              <a:t>.</a:t>
            </a:r>
          </a:p>
          <a:p>
            <a:r>
              <a:rPr lang="en-GB" i="1" dirty="0"/>
              <a:t>You should spend around 25-30 minutes on this.</a:t>
            </a:r>
          </a:p>
        </p:txBody>
      </p:sp>
    </p:spTree>
    <p:extLst>
      <p:ext uri="{BB962C8B-B14F-4D97-AF65-F5344CB8AC3E}">
        <p14:creationId xmlns:p14="http://schemas.microsoft.com/office/powerpoint/2010/main" val="1381194015"/>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C88842-9881-4079-B02E-1806DC75362C}"/>
              </a:ext>
            </a:extLst>
          </p:cNvPr>
          <p:cNvSpPr>
            <a:spLocks noGrp="1"/>
          </p:cNvSpPr>
          <p:nvPr>
            <p:ph idx="1"/>
          </p:nvPr>
        </p:nvSpPr>
        <p:spPr>
          <a:xfrm>
            <a:off x="524934" y="1399885"/>
            <a:ext cx="8229600" cy="3232043"/>
          </a:xfrm>
        </p:spPr>
        <p:txBody>
          <a:bodyPr>
            <a:normAutofit lnSpcReduction="10000"/>
          </a:bodyPr>
          <a:lstStyle/>
          <a:p>
            <a:pPr marL="342900" indent="-342900">
              <a:buFont typeface="Arial" panose="020B0604020202020204" pitchFamily="34" charset="0"/>
              <a:buChar char="•"/>
            </a:pPr>
            <a:r>
              <a:rPr lang="en-GB" dirty="0"/>
              <a:t>introduce </a:t>
            </a:r>
            <a:r>
              <a:rPr lang="en-GB" dirty="0">
                <a:solidFill>
                  <a:schemeClr val="tx1"/>
                </a:solidFill>
              </a:rPr>
              <a:t>report </a:t>
            </a:r>
            <a:r>
              <a:rPr lang="en-GB" dirty="0"/>
              <a:t>writing</a:t>
            </a:r>
          </a:p>
          <a:p>
            <a:pPr marL="342900" indent="-342900">
              <a:buFont typeface="Arial" panose="020B0604020202020204" pitchFamily="34" charset="0"/>
              <a:buChar char="•"/>
            </a:pPr>
            <a:r>
              <a:rPr lang="en-GB" dirty="0"/>
              <a:t>discuss features of </a:t>
            </a:r>
            <a:r>
              <a:rPr lang="en-GB" dirty="0">
                <a:solidFill>
                  <a:schemeClr val="tx1"/>
                </a:solidFill>
              </a:rPr>
              <a:t>report </a:t>
            </a:r>
            <a:r>
              <a:rPr lang="en-GB" dirty="0"/>
              <a:t>writing</a:t>
            </a:r>
          </a:p>
          <a:p>
            <a:pPr marL="342900" indent="-342900">
              <a:buFont typeface="Arial" panose="020B0604020202020204" pitchFamily="34" charset="0"/>
              <a:buChar char="•"/>
            </a:pPr>
            <a:r>
              <a:rPr lang="en-GB" dirty="0"/>
              <a:t>focus on specific </a:t>
            </a:r>
            <a:r>
              <a:rPr lang="en-GB" dirty="0">
                <a:solidFill>
                  <a:schemeClr val="tx1"/>
                </a:solidFill>
              </a:rPr>
              <a:t>report </a:t>
            </a:r>
            <a:r>
              <a:rPr lang="en-GB" dirty="0"/>
              <a:t>writing tasks</a:t>
            </a:r>
          </a:p>
          <a:p>
            <a:pPr marL="342900" indent="-342900">
              <a:buFont typeface="Arial" panose="020B0604020202020204" pitchFamily="34" charset="0"/>
              <a:buChar char="•"/>
            </a:pPr>
            <a:r>
              <a:rPr lang="en-GB" dirty="0"/>
              <a:t>share tips and look at how to write a successful </a:t>
            </a:r>
            <a:r>
              <a:rPr lang="en-GB" dirty="0">
                <a:solidFill>
                  <a:schemeClr val="tx1"/>
                </a:solidFill>
              </a:rPr>
              <a:t>report</a:t>
            </a:r>
          </a:p>
          <a:p>
            <a:pPr marL="342900" indent="-342900">
              <a:buFont typeface="Arial" panose="020B0604020202020204" pitchFamily="34" charset="0"/>
              <a:buChar char="•"/>
            </a:pPr>
            <a:r>
              <a:rPr lang="en-GB" dirty="0"/>
              <a:t>consider sample plans and extracts</a:t>
            </a:r>
          </a:p>
          <a:p>
            <a:pPr marL="342900" indent="-342900">
              <a:buFont typeface="Arial" panose="020B0604020202020204" pitchFamily="34" charset="0"/>
              <a:buChar char="•"/>
            </a:pPr>
            <a:r>
              <a:rPr lang="en-GB" dirty="0"/>
              <a:t>provide full marked examples</a:t>
            </a:r>
          </a:p>
          <a:p>
            <a:pPr marL="342900" indent="-342900">
              <a:buFont typeface="Arial" panose="020B0604020202020204" pitchFamily="34" charset="0"/>
              <a:buChar char="•"/>
            </a:pPr>
            <a:r>
              <a:rPr lang="en-GB" dirty="0"/>
              <a:t>link to a revision sheet on </a:t>
            </a:r>
            <a:r>
              <a:rPr lang="en-GB" dirty="0">
                <a:solidFill>
                  <a:schemeClr val="tx1"/>
                </a:solidFill>
              </a:rPr>
              <a:t>report </a:t>
            </a:r>
            <a:r>
              <a:rPr lang="en-GB" dirty="0"/>
              <a:t>writing</a:t>
            </a:r>
          </a:p>
        </p:txBody>
      </p:sp>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5430837" cy="704296"/>
          </a:xfrm>
        </p:spPr>
        <p:txBody>
          <a:bodyPr>
            <a:normAutofit/>
          </a:bodyPr>
          <a:lstStyle/>
          <a:p>
            <a:r>
              <a:rPr lang="en-GB" b="1" dirty="0">
                <a:solidFill>
                  <a:schemeClr val="accent6">
                    <a:lumMod val="20000"/>
                    <a:lumOff val="80000"/>
                  </a:schemeClr>
                </a:solidFill>
              </a:rPr>
              <a:t>Aims of this presentation</a:t>
            </a:r>
          </a:p>
        </p:txBody>
      </p:sp>
    </p:spTree>
    <p:extLst>
      <p:ext uri="{BB962C8B-B14F-4D97-AF65-F5344CB8AC3E}">
        <p14:creationId xmlns:p14="http://schemas.microsoft.com/office/powerpoint/2010/main" val="2489247092"/>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C8FF72C-DAC0-41A9-9B07-790B84A52E7B}"/>
              </a:ext>
            </a:extLst>
          </p:cNvPr>
          <p:cNvSpPr>
            <a:spLocks noGrp="1"/>
          </p:cNvSpPr>
          <p:nvPr>
            <p:ph type="body" sz="quarter" idx="16"/>
          </p:nvPr>
        </p:nvSpPr>
        <p:spPr>
          <a:xfrm>
            <a:off x="1856581" y="119856"/>
            <a:ext cx="7203529" cy="704296"/>
          </a:xfrm>
        </p:spPr>
        <p:txBody>
          <a:bodyPr>
            <a:normAutofit/>
          </a:bodyPr>
          <a:lstStyle/>
          <a:p>
            <a:r>
              <a:rPr lang="en-GB" b="1" dirty="0">
                <a:solidFill>
                  <a:schemeClr val="accent6">
                    <a:lumMod val="20000"/>
                    <a:lumOff val="80000"/>
                  </a:schemeClr>
                </a:solidFill>
              </a:rPr>
              <a:t>Revision sheet</a:t>
            </a:r>
          </a:p>
        </p:txBody>
      </p:sp>
      <p:sp>
        <p:nvSpPr>
          <p:cNvPr id="13" name="TextBox 12">
            <a:extLst>
              <a:ext uri="{FF2B5EF4-FFF2-40B4-BE49-F238E27FC236}">
                <a16:creationId xmlns:a16="http://schemas.microsoft.com/office/drawing/2014/main" id="{911A5B39-5177-4B41-AFA9-2C577ED9397E}"/>
              </a:ext>
            </a:extLst>
          </p:cNvPr>
          <p:cNvSpPr txBox="1"/>
          <p:nvPr/>
        </p:nvSpPr>
        <p:spPr>
          <a:xfrm>
            <a:off x="67112" y="932564"/>
            <a:ext cx="8741328" cy="307777"/>
          </a:xfrm>
          <a:prstGeom prst="rect">
            <a:avLst/>
          </a:prstGeom>
          <a:noFill/>
        </p:spPr>
        <p:txBody>
          <a:bodyPr wrap="square" rtlCol="0">
            <a:spAutoFit/>
          </a:bodyPr>
          <a:lstStyle/>
          <a:p>
            <a:r>
              <a:rPr lang="en-GB" sz="1400" b="1" dirty="0"/>
              <a:t>Click on the link to the following revision sheet.  You can print this off to help you when writing a report:</a:t>
            </a:r>
          </a:p>
        </p:txBody>
      </p:sp>
      <p:pic>
        <p:nvPicPr>
          <p:cNvPr id="3" name="Picture 2">
            <a:extLst>
              <a:ext uri="{FF2B5EF4-FFF2-40B4-BE49-F238E27FC236}">
                <a16:creationId xmlns:a16="http://schemas.microsoft.com/office/drawing/2014/main" id="{A0274DC4-8CE9-459F-A5FD-EBBB227CFA36}"/>
              </a:ext>
            </a:extLst>
          </p:cNvPr>
          <p:cNvPicPr>
            <a:picLocks noChangeAspect="1"/>
          </p:cNvPicPr>
          <p:nvPr/>
        </p:nvPicPr>
        <p:blipFill>
          <a:blip r:embed="rId3"/>
          <a:stretch>
            <a:fillRect/>
          </a:stretch>
        </p:blipFill>
        <p:spPr>
          <a:xfrm>
            <a:off x="610931" y="1298419"/>
            <a:ext cx="7922137" cy="5533350"/>
          </a:xfrm>
          <a:prstGeom prst="rect">
            <a:avLst/>
          </a:prstGeom>
        </p:spPr>
      </p:pic>
    </p:spTree>
    <p:extLst>
      <p:ext uri="{BB962C8B-B14F-4D97-AF65-F5344CB8AC3E}">
        <p14:creationId xmlns:p14="http://schemas.microsoft.com/office/powerpoint/2010/main" val="3719617344"/>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9DD4F3-C2D0-45B7-8134-3BD8B39A60FD}"/>
              </a:ext>
            </a:extLst>
          </p:cNvPr>
          <p:cNvSpPr txBox="1"/>
          <p:nvPr/>
        </p:nvSpPr>
        <p:spPr>
          <a:xfrm>
            <a:off x="268287" y="309969"/>
            <a:ext cx="8767293" cy="698012"/>
          </a:xfrm>
          <a:prstGeom prst="rect">
            <a:avLst/>
          </a:prstGeom>
          <a:noFill/>
        </p:spPr>
        <p:txBody>
          <a:bodyPr wrap="square" rtlCol="0">
            <a:spAutoFit/>
          </a:bodyPr>
          <a:lstStyle/>
          <a:p>
            <a:pPr>
              <a:lnSpc>
                <a:spcPct val="80000"/>
              </a:lnSpc>
            </a:pPr>
            <a:r>
              <a:rPr lang="en-US" sz="4800" kern="1100" spc="-30" dirty="0">
                <a:solidFill>
                  <a:schemeClr val="bg1"/>
                </a:solidFill>
                <a:latin typeface="+mj-lt"/>
                <a:cs typeface="Arial" panose="020B0604020202020204" pitchFamily="34" charset="0"/>
              </a:rPr>
              <a:t>Finally…</a:t>
            </a:r>
          </a:p>
        </p:txBody>
      </p:sp>
      <p:sp>
        <p:nvSpPr>
          <p:cNvPr id="5" name="TextBox 4">
            <a:extLst>
              <a:ext uri="{FF2B5EF4-FFF2-40B4-BE49-F238E27FC236}">
                <a16:creationId xmlns:a16="http://schemas.microsoft.com/office/drawing/2014/main" id="{461BF33F-82FC-47E4-97C9-96B64E181478}"/>
              </a:ext>
            </a:extLst>
          </p:cNvPr>
          <p:cNvSpPr txBox="1"/>
          <p:nvPr/>
        </p:nvSpPr>
        <p:spPr>
          <a:xfrm>
            <a:off x="142614" y="1059120"/>
            <a:ext cx="9001386" cy="2092881"/>
          </a:xfrm>
          <a:prstGeom prst="rect">
            <a:avLst/>
          </a:prstGeom>
          <a:noFill/>
        </p:spPr>
        <p:txBody>
          <a:bodyPr wrap="square" rtlCol="0">
            <a:spAutoFit/>
          </a:bodyPr>
          <a:lstStyle/>
          <a:p>
            <a:r>
              <a:rPr lang="en-GB" dirty="0">
                <a:solidFill>
                  <a:schemeClr val="bg1"/>
                </a:solidFill>
              </a:rPr>
              <a:t>We hope this resource has been helpful to you.</a:t>
            </a:r>
          </a:p>
          <a:p>
            <a:endParaRPr lang="en-GB" dirty="0">
              <a:solidFill>
                <a:schemeClr val="bg1"/>
              </a:solidFill>
            </a:endParaRPr>
          </a:p>
          <a:p>
            <a:r>
              <a:rPr lang="en-GB" dirty="0">
                <a:solidFill>
                  <a:schemeClr val="bg1"/>
                </a:solidFill>
              </a:rPr>
              <a:t>For further information and resources for GCSE English Language you can visit the digital resources section of our website.  The following link will take you there:</a:t>
            </a:r>
          </a:p>
          <a:p>
            <a:r>
              <a:rPr lang="en-GB" sz="1400" dirty="0">
                <a:solidFill>
                  <a:schemeClr val="bg1"/>
                </a:solidFill>
                <a:latin typeface="+mj-lt"/>
                <a:cs typeface="Arial" panose="020B0604020202020204" pitchFamily="34" charset="0"/>
                <a:hlinkClick r:id="rId3"/>
              </a:rPr>
              <a:t>https://resources.eduqas.co.uk/Pages/ResourceByArgs.aspx?subId=11&amp;lvlId=2</a:t>
            </a:r>
            <a:r>
              <a:rPr lang="en-GB" sz="1400" dirty="0">
                <a:solidFill>
                  <a:schemeClr val="bg1"/>
                </a:solidFill>
                <a:latin typeface="+mj-lt"/>
                <a:cs typeface="Arial" panose="020B0604020202020204" pitchFamily="34" charset="0"/>
              </a:rPr>
              <a:t> </a:t>
            </a:r>
          </a:p>
          <a:p>
            <a:endParaRPr lang="en-GB" sz="44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1937229479"/>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spd="slow" advClick="0" advTm="2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C88842-9881-4079-B02E-1806DC75362C}"/>
              </a:ext>
            </a:extLst>
          </p:cNvPr>
          <p:cNvSpPr>
            <a:spLocks noGrp="1"/>
          </p:cNvSpPr>
          <p:nvPr>
            <p:ph idx="1"/>
          </p:nvPr>
        </p:nvSpPr>
        <p:spPr>
          <a:xfrm>
            <a:off x="394282" y="1356919"/>
            <a:ext cx="8235368" cy="4798503"/>
          </a:xfrm>
        </p:spPr>
        <p:txBody>
          <a:bodyPr>
            <a:normAutofit fontScale="85000" lnSpcReduction="20000"/>
          </a:bodyPr>
          <a:lstStyle/>
          <a:p>
            <a:pPr>
              <a:lnSpc>
                <a:spcPct val="120000"/>
              </a:lnSpc>
            </a:pPr>
            <a:r>
              <a:rPr lang="en-GB" sz="3200" b="1" dirty="0"/>
              <a:t>What do you need to know?</a:t>
            </a:r>
          </a:p>
          <a:p>
            <a:pPr>
              <a:lnSpc>
                <a:spcPct val="120000"/>
              </a:lnSpc>
            </a:pPr>
            <a:endParaRPr lang="en-GB" sz="2400" b="1" dirty="0">
              <a:solidFill>
                <a:srgbClr val="243F6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spcBef>
                <a:spcPts val="1000"/>
              </a:spcBef>
            </a:pPr>
            <a:r>
              <a:rPr lang="en-GB" sz="2200" b="1" u="sng" dirty="0">
                <a:solidFill>
                  <a:schemeClr val="tx1"/>
                </a:solidFill>
                <a:effectLst/>
                <a:latin typeface="+mn-lt"/>
                <a:ea typeface="Times New Roman" panose="02020603050405020304" pitchFamily="18" charset="0"/>
                <a:cs typeface="Times New Roman" panose="02020603050405020304" pitchFamily="18" charset="0"/>
              </a:rPr>
              <a:t>Audience</a:t>
            </a:r>
          </a:p>
          <a:p>
            <a:pPr>
              <a:lnSpc>
                <a:spcPct val="120000"/>
              </a:lnSpc>
              <a:spcBef>
                <a:spcPts val="1000"/>
              </a:spcBef>
            </a:pPr>
            <a:r>
              <a:rPr lang="en-GB" sz="2200" dirty="0">
                <a:solidFill>
                  <a:schemeClr val="tx1"/>
                </a:solidFill>
                <a:latin typeface="+mn-lt"/>
                <a:ea typeface="Times New Roman" panose="02020603050405020304" pitchFamily="18" charset="0"/>
                <a:cs typeface="Times New Roman" panose="02020603050405020304" pitchFamily="18" charset="0"/>
              </a:rPr>
              <a:t>Who are you </a:t>
            </a:r>
            <a:r>
              <a:rPr lang="en-GB" sz="2200" dirty="0">
                <a:solidFill>
                  <a:schemeClr val="tx1"/>
                </a:solidFill>
                <a:effectLst/>
                <a:latin typeface="+mn-lt"/>
                <a:ea typeface="Times New Roman" panose="02020603050405020304" pitchFamily="18" charset="0"/>
                <a:cs typeface="Times New Roman" panose="02020603050405020304" pitchFamily="18" charset="0"/>
              </a:rPr>
              <a:t>writing your report for? Is there anything you need to consider when writing to this particular audience?</a:t>
            </a:r>
          </a:p>
          <a:p>
            <a:pPr>
              <a:lnSpc>
                <a:spcPct val="120000"/>
              </a:lnSpc>
              <a:spcAft>
                <a:spcPts val="1000"/>
              </a:spcAft>
            </a:pPr>
            <a:r>
              <a:rPr lang="en-GB" sz="2200" dirty="0">
                <a:solidFill>
                  <a:schemeClr val="tx1"/>
                </a:solidFill>
                <a:effectLst/>
                <a:latin typeface="+mn-lt"/>
                <a:ea typeface="Calibri" panose="020F0502020204030204" pitchFamily="34" charset="0"/>
                <a:cs typeface="Calibri" panose="020F0502020204030204" pitchFamily="34" charset="0"/>
              </a:rPr>
              <a:t> </a:t>
            </a:r>
            <a:endParaRPr lang="en-GB" sz="2200" dirty="0">
              <a:solidFill>
                <a:schemeClr val="tx1"/>
              </a:solidFill>
              <a:effectLst/>
              <a:latin typeface="+mn-lt"/>
              <a:ea typeface="Calibri" panose="020F0502020204030204" pitchFamily="34" charset="0"/>
              <a:cs typeface="Times New Roman" panose="02020603050405020304" pitchFamily="18" charset="0"/>
            </a:endParaRPr>
          </a:p>
          <a:p>
            <a:pPr>
              <a:lnSpc>
                <a:spcPct val="120000"/>
              </a:lnSpc>
              <a:spcAft>
                <a:spcPts val="1000"/>
              </a:spcAft>
            </a:pPr>
            <a:r>
              <a:rPr lang="en-GB" sz="2200" b="1" u="sng" dirty="0">
                <a:solidFill>
                  <a:schemeClr val="tx1"/>
                </a:solidFill>
                <a:effectLst/>
                <a:latin typeface="+mn-lt"/>
                <a:ea typeface="Calibri" panose="020F0502020204030204" pitchFamily="34" charset="0"/>
                <a:cs typeface="Calibri" panose="020F0502020204030204" pitchFamily="34" charset="0"/>
              </a:rPr>
              <a:t>Purpose</a:t>
            </a:r>
          </a:p>
          <a:p>
            <a:pPr>
              <a:lnSpc>
                <a:spcPct val="120000"/>
              </a:lnSpc>
              <a:spcAft>
                <a:spcPts val="1000"/>
              </a:spcAft>
            </a:pPr>
            <a:r>
              <a:rPr lang="en-GB" sz="2200" dirty="0">
                <a:solidFill>
                  <a:schemeClr val="tx1"/>
                </a:solidFill>
                <a:latin typeface="+mn-lt"/>
                <a:ea typeface="Calibri" panose="020F0502020204030204" pitchFamily="34" charset="0"/>
                <a:cs typeface="Calibri" panose="020F0502020204030204" pitchFamily="34" charset="0"/>
              </a:rPr>
              <a:t>W</a:t>
            </a:r>
            <a:r>
              <a:rPr lang="en-GB" sz="2200" dirty="0">
                <a:solidFill>
                  <a:schemeClr val="tx1"/>
                </a:solidFill>
                <a:effectLst/>
                <a:latin typeface="+mn-lt"/>
                <a:ea typeface="Calibri" panose="020F0502020204030204" pitchFamily="34" charset="0"/>
                <a:cs typeface="Calibri" panose="020F0502020204030204" pitchFamily="34" charset="0"/>
              </a:rPr>
              <a:t>hat is your writing tryin</a:t>
            </a:r>
            <a:r>
              <a:rPr lang="en-GB" sz="2200" dirty="0">
                <a:solidFill>
                  <a:schemeClr val="tx1"/>
                </a:solidFill>
                <a:latin typeface="+mn-lt"/>
                <a:ea typeface="Calibri" panose="020F0502020204030204" pitchFamily="34" charset="0"/>
                <a:cs typeface="Calibri" panose="020F0502020204030204" pitchFamily="34" charset="0"/>
              </a:rPr>
              <a:t>g to achieve</a:t>
            </a:r>
            <a:r>
              <a:rPr lang="en-GB" sz="2200" dirty="0">
                <a:solidFill>
                  <a:schemeClr val="tx1"/>
                </a:solidFill>
                <a:effectLst/>
                <a:latin typeface="+mn-lt"/>
                <a:ea typeface="Calibri" panose="020F0502020204030204" pitchFamily="34" charset="0"/>
                <a:cs typeface="Calibri" panose="020F0502020204030204" pitchFamily="34" charset="0"/>
              </a:rPr>
              <a:t>? </a:t>
            </a:r>
            <a:r>
              <a:rPr lang="en-GB" sz="2200" dirty="0">
                <a:solidFill>
                  <a:schemeClr val="tx1"/>
                </a:solidFill>
                <a:latin typeface="+mn-lt"/>
                <a:ea typeface="Calibri" panose="020F0502020204030204" pitchFamily="34" charset="0"/>
                <a:cs typeface="Calibri" panose="020F0502020204030204" pitchFamily="34" charset="0"/>
              </a:rPr>
              <a:t>For example, you may need to do at least one of the following</a:t>
            </a:r>
            <a:r>
              <a:rPr lang="en-GB" sz="2200" dirty="0">
                <a:solidFill>
                  <a:schemeClr val="tx1"/>
                </a:solidFill>
                <a:effectLst/>
                <a:latin typeface="+mn-lt"/>
                <a:ea typeface="Calibri" panose="020F0502020204030204" pitchFamily="34" charset="0"/>
                <a:cs typeface="Calibri" panose="020F0502020204030204" pitchFamily="34" charset="0"/>
              </a:rPr>
              <a:t>:</a:t>
            </a:r>
          </a:p>
          <a:p>
            <a:pPr marL="450850" indent="-285750">
              <a:lnSpc>
                <a:spcPct val="120000"/>
              </a:lnSpc>
              <a:spcAft>
                <a:spcPts val="0"/>
              </a:spcAft>
              <a:buFontTx/>
              <a:buChar char="-"/>
            </a:pPr>
            <a:r>
              <a:rPr lang="en-GB" sz="2200" dirty="0">
                <a:solidFill>
                  <a:schemeClr val="tx1"/>
                </a:solidFill>
                <a:effectLst/>
                <a:latin typeface="+mn-lt"/>
                <a:ea typeface="Calibri" panose="020F0502020204030204" pitchFamily="34" charset="0"/>
                <a:cs typeface="Calibri" panose="020F0502020204030204" pitchFamily="34" charset="0"/>
              </a:rPr>
              <a:t>give information</a:t>
            </a:r>
          </a:p>
          <a:p>
            <a:pPr marL="450850" indent="-285750">
              <a:lnSpc>
                <a:spcPct val="120000"/>
              </a:lnSpc>
              <a:spcAft>
                <a:spcPts val="0"/>
              </a:spcAft>
              <a:buFontTx/>
              <a:buChar char="-"/>
            </a:pPr>
            <a:r>
              <a:rPr lang="en-GB" sz="2200" dirty="0">
                <a:solidFill>
                  <a:schemeClr val="tx1"/>
                </a:solidFill>
                <a:effectLst/>
                <a:latin typeface="+mn-lt"/>
                <a:ea typeface="Calibri" panose="020F0502020204030204" pitchFamily="34" charset="0"/>
                <a:cs typeface="Calibri" panose="020F0502020204030204" pitchFamily="34" charset="0"/>
              </a:rPr>
              <a:t>report specific details</a:t>
            </a:r>
          </a:p>
          <a:p>
            <a:pPr marL="450850" indent="-285750">
              <a:lnSpc>
                <a:spcPct val="120000"/>
              </a:lnSpc>
              <a:spcAft>
                <a:spcPts val="0"/>
              </a:spcAft>
              <a:buFontTx/>
              <a:buChar char="-"/>
            </a:pPr>
            <a:r>
              <a:rPr lang="en-GB" sz="2200" dirty="0">
                <a:solidFill>
                  <a:schemeClr val="tx1"/>
                </a:solidFill>
                <a:latin typeface="+mn-lt"/>
                <a:ea typeface="Calibri" panose="020F0502020204030204" pitchFamily="34" charset="0"/>
                <a:cs typeface="Calibri" panose="020F0502020204030204" pitchFamily="34" charset="0"/>
              </a:rPr>
              <a:t>give your views</a:t>
            </a:r>
            <a:endParaRPr lang="en-GB" sz="2200" dirty="0">
              <a:solidFill>
                <a:schemeClr val="tx1"/>
              </a:solidFill>
              <a:latin typeface="+mn-lt"/>
              <a:ea typeface="Calibri" panose="020F0502020204030204" pitchFamily="34" charset="0"/>
              <a:cs typeface="Times New Roman" panose="02020603050405020304" pitchFamily="18" charset="0"/>
            </a:endParaRPr>
          </a:p>
          <a:p>
            <a:pPr marL="450850" indent="-285750">
              <a:lnSpc>
                <a:spcPct val="120000"/>
              </a:lnSpc>
              <a:spcAft>
                <a:spcPts val="0"/>
              </a:spcAft>
              <a:buFontTx/>
              <a:buChar char="-"/>
            </a:pPr>
            <a:r>
              <a:rPr lang="en-GB" sz="2200" dirty="0">
                <a:solidFill>
                  <a:schemeClr val="tx1"/>
                </a:solidFill>
                <a:latin typeface="+mn-lt"/>
                <a:ea typeface="Calibri" panose="020F0502020204030204" pitchFamily="34" charset="0"/>
                <a:cs typeface="Calibri" panose="020F0502020204030204" pitchFamily="34" charset="0"/>
              </a:rPr>
              <a:t>m</a:t>
            </a:r>
            <a:r>
              <a:rPr lang="en-GB" sz="2200" dirty="0">
                <a:solidFill>
                  <a:schemeClr val="tx1"/>
                </a:solidFill>
                <a:effectLst/>
                <a:latin typeface="+mn-lt"/>
                <a:ea typeface="Calibri" panose="020F0502020204030204" pitchFamily="34" charset="0"/>
                <a:cs typeface="Calibri" panose="020F0502020204030204" pitchFamily="34" charset="0"/>
              </a:rPr>
              <a:t>ake suggestions </a:t>
            </a:r>
            <a:endParaRPr lang="en-GB" sz="2200" dirty="0">
              <a:solidFill>
                <a:schemeClr val="tx1"/>
              </a:solidFill>
              <a:latin typeface="+mn-lt"/>
              <a:ea typeface="Calibri" panose="020F0502020204030204" pitchFamily="34" charset="0"/>
              <a:cs typeface="Times New Roman" panose="02020603050405020304" pitchFamily="18" charset="0"/>
            </a:endParaRPr>
          </a:p>
          <a:p>
            <a:pPr marL="165100">
              <a:lnSpc>
                <a:spcPct val="120000"/>
              </a:lnSpc>
              <a:spcAft>
                <a:spcPts val="0"/>
              </a:spcAft>
            </a:pPr>
            <a:endParaRPr lang="en-GB" sz="48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165100">
              <a:lnSpc>
                <a:spcPct val="120000"/>
              </a:lnSpc>
              <a:spcAft>
                <a:spcPts val="0"/>
              </a:spcAft>
            </a:pPr>
            <a:endParaRPr lang="en-GB" sz="4800" b="1" dirty="0">
              <a:solidFill>
                <a:schemeClr val="accent3">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1000"/>
              </a:spcAft>
            </a:pPr>
            <a:endParaRPr lang="en-GB" sz="4800" dirty="0">
              <a:effectLst/>
              <a:latin typeface="Calibri" panose="020F0502020204030204" pitchFamily="34" charset="0"/>
              <a:ea typeface="Calibri" panose="020F0502020204030204" pitchFamily="34" charset="0"/>
              <a:cs typeface="Calibri" panose="020F0502020204030204" pitchFamily="34" charset="0"/>
            </a:endParaRPr>
          </a:p>
          <a:p>
            <a:pPr>
              <a:lnSpc>
                <a:spcPct val="120000"/>
              </a:lnSpc>
            </a:pPr>
            <a:endParaRPr lang="en-GB" dirty="0"/>
          </a:p>
        </p:txBody>
      </p:sp>
      <p:sp>
        <p:nvSpPr>
          <p:cNvPr id="4" name="Text Placeholder 2">
            <a:extLst>
              <a:ext uri="{FF2B5EF4-FFF2-40B4-BE49-F238E27FC236}">
                <a16:creationId xmlns:a16="http://schemas.microsoft.com/office/drawing/2014/main" id="{5CC8AA36-4574-4F8A-9C66-B57B6C5AB00C}"/>
              </a:ext>
            </a:extLst>
          </p:cNvPr>
          <p:cNvSpPr txBox="1">
            <a:spLocks/>
          </p:cNvSpPr>
          <p:nvPr/>
        </p:nvSpPr>
        <p:spPr>
          <a:xfrm>
            <a:off x="1850230" y="138032"/>
            <a:ext cx="6672985" cy="633755"/>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dirty="0">
                <a:solidFill>
                  <a:schemeClr val="accent6">
                    <a:lumMod val="20000"/>
                    <a:lumOff val="80000"/>
                  </a:schemeClr>
                </a:solidFill>
              </a:rPr>
              <a:t>Report writing: key information</a:t>
            </a:r>
          </a:p>
        </p:txBody>
      </p:sp>
    </p:spTree>
    <p:extLst>
      <p:ext uri="{BB962C8B-B14F-4D97-AF65-F5344CB8AC3E}">
        <p14:creationId xmlns:p14="http://schemas.microsoft.com/office/powerpoint/2010/main" val="2492928270"/>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C88842-9881-4079-B02E-1806DC75362C}"/>
              </a:ext>
            </a:extLst>
          </p:cNvPr>
          <p:cNvSpPr>
            <a:spLocks noGrp="1"/>
          </p:cNvSpPr>
          <p:nvPr>
            <p:ph idx="1"/>
          </p:nvPr>
        </p:nvSpPr>
        <p:spPr>
          <a:xfrm>
            <a:off x="356657" y="1139562"/>
            <a:ext cx="8417984" cy="5487740"/>
          </a:xfrm>
        </p:spPr>
        <p:txBody>
          <a:bodyPr>
            <a:normAutofit fontScale="92500" lnSpcReduction="10000"/>
          </a:bodyPr>
          <a:lstStyle/>
          <a:p>
            <a:pPr>
              <a:lnSpc>
                <a:spcPct val="120000"/>
              </a:lnSpc>
              <a:spcAft>
                <a:spcPts val="0"/>
              </a:spcAft>
            </a:pPr>
            <a:r>
              <a:rPr lang="en-GB" sz="18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Content</a:t>
            </a:r>
          </a:p>
          <a:p>
            <a:pPr>
              <a:lnSpc>
                <a:spcPct val="120000"/>
              </a:lnSpc>
              <a:spcAft>
                <a:spcPts val="0"/>
              </a:spcAft>
            </a:pPr>
            <a:endPar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20000"/>
              </a:lnSpc>
              <a:spcAft>
                <a:spcPts val="1000"/>
              </a:spcAft>
            </a:pPr>
            <a:r>
              <a:rPr lang="en-GB" sz="1800" dirty="0">
                <a:solidFill>
                  <a:schemeClr val="tx1"/>
                </a:solidFill>
                <a:latin typeface="Calibri" panose="020F0502020204030204" pitchFamily="34" charset="0"/>
                <a:ea typeface="Calibri" panose="020F0502020204030204" pitchFamily="34" charset="0"/>
                <a:cs typeface="Calibri" panose="020F0502020204030204" pitchFamily="34" charset="0"/>
              </a:rPr>
              <a:t>What are the main points you want to make?</a:t>
            </a:r>
          </a:p>
          <a:p>
            <a:pPr>
              <a:lnSpc>
                <a:spcPct val="120000"/>
              </a:lnSpc>
              <a:spcAft>
                <a:spcPts val="1000"/>
              </a:spcAft>
            </a:pP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Think about whether these points </a:t>
            </a:r>
            <a:r>
              <a:rPr lang="en-GB" sz="1800" dirty="0">
                <a:solidFill>
                  <a:schemeClr val="tx1"/>
                </a:solidFill>
                <a:latin typeface="Calibri" panose="020F0502020204030204" pitchFamily="34" charset="0"/>
                <a:ea typeface="Calibri" panose="020F0502020204030204" pitchFamily="34" charset="0"/>
                <a:cs typeface="Calibri" panose="020F0502020204030204" pitchFamily="34" charset="0"/>
              </a:rPr>
              <a:t>are clearly focused on the task that has been set.  </a:t>
            </a:r>
          </a:p>
          <a:p>
            <a:pPr>
              <a:lnSpc>
                <a:spcPct val="120000"/>
              </a:lnSpc>
              <a:spcAft>
                <a:spcPts val="1000"/>
              </a:spcAft>
            </a:pP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Think about whether your points are consistent and the most logical way of presenting them.</a:t>
            </a:r>
          </a:p>
          <a:p>
            <a:pPr>
              <a:lnSpc>
                <a:spcPct val="120000"/>
              </a:lnSpc>
              <a:spcAft>
                <a:spcPts val="1000"/>
              </a:spcAft>
            </a:pPr>
            <a:endParaRPr lang="en-GB" sz="18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nSpc>
                <a:spcPct val="120000"/>
              </a:lnSpc>
              <a:spcAft>
                <a:spcPts val="1000"/>
              </a:spcAft>
            </a:pPr>
            <a:r>
              <a:rPr lang="en-GB" sz="18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Register</a:t>
            </a:r>
          </a:p>
          <a:p>
            <a:pPr>
              <a:lnSpc>
                <a:spcPct val="120000"/>
              </a:lnSpc>
              <a:spcAft>
                <a:spcPts val="1000"/>
              </a:spcAft>
            </a:pPr>
            <a:r>
              <a:rPr lang="en-GB" sz="1800" b="1" dirty="0">
                <a:solidFill>
                  <a:schemeClr val="tx1"/>
                </a:solidFill>
                <a:latin typeface="Calibri" panose="020F0502020204030204" pitchFamily="34" charset="0"/>
                <a:ea typeface="Calibri" panose="020F0502020204030204" pitchFamily="34" charset="0"/>
                <a:cs typeface="Calibri" panose="020F0502020204030204" pitchFamily="34" charset="0"/>
              </a:rPr>
              <a:t>W</a:t>
            </a:r>
            <a:r>
              <a:rPr lang="en-GB"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hat is the appropriate tone for your writing?</a:t>
            </a: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20000"/>
              </a:lnSpc>
              <a:spcAft>
                <a:spcPts val="1000"/>
              </a:spcAft>
            </a:pP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 </a:t>
            </a:r>
            <a:r>
              <a:rPr lang="en-GB" sz="1800" dirty="0">
                <a:solidFill>
                  <a:schemeClr val="tx1"/>
                </a:solidFill>
                <a:latin typeface="Calibri" panose="020F0502020204030204" pitchFamily="34" charset="0"/>
                <a:ea typeface="Calibri" panose="020F0502020204030204" pitchFamily="34" charset="0"/>
                <a:cs typeface="Calibri" panose="020F0502020204030204" pitchFamily="34" charset="0"/>
              </a:rPr>
              <a:t>written report should be written in a formal way.  The tone should be polite and respectful. </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1000"/>
              </a:spcAft>
            </a:pP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20000"/>
              </a:lnSpc>
              <a:spcAft>
                <a:spcPts val="1000"/>
              </a:spcAft>
            </a:pPr>
            <a:r>
              <a:rPr lang="en-GB" sz="18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Format</a:t>
            </a:r>
          </a:p>
          <a:p>
            <a:pPr>
              <a:lnSpc>
                <a:spcPct val="120000"/>
              </a:lnSpc>
              <a:spcAft>
                <a:spcPts val="1000"/>
              </a:spcAft>
            </a:pPr>
            <a:r>
              <a:rPr lang="en-GB"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What do you need to know about layout?  </a:t>
            </a:r>
          </a:p>
          <a:p>
            <a:pPr>
              <a:lnSpc>
                <a:spcPct val="120000"/>
              </a:lnSpc>
              <a:spcAft>
                <a:spcPts val="1000"/>
              </a:spcAft>
            </a:pP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There are some conventions that can help you to organise your report in a sensible way. </a:t>
            </a:r>
            <a:r>
              <a:rPr lang="en-GB" sz="1800" dirty="0">
                <a:solidFill>
                  <a:schemeClr val="tx1"/>
                </a:solidFill>
                <a:latin typeface="Calibri" panose="020F0502020204030204" pitchFamily="34" charset="0"/>
                <a:ea typeface="Calibri" panose="020F0502020204030204" pitchFamily="34" charset="0"/>
                <a:cs typeface="Calibri" panose="020F0502020204030204" pitchFamily="34" charset="0"/>
              </a:rPr>
              <a:t>The next slide may give you some ideas to help with this.</a:t>
            </a:r>
            <a:endPar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endParaRPr lang="en-GB" dirty="0"/>
          </a:p>
        </p:txBody>
      </p:sp>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5430837" cy="704296"/>
          </a:xfrm>
        </p:spPr>
        <p:txBody>
          <a:bodyPr>
            <a:normAutofit fontScale="92500"/>
          </a:bodyPr>
          <a:lstStyle/>
          <a:p>
            <a:r>
              <a:rPr lang="en-GB" b="1" dirty="0">
                <a:solidFill>
                  <a:schemeClr val="accent6">
                    <a:lumMod val="20000"/>
                    <a:lumOff val="80000"/>
                  </a:schemeClr>
                </a:solidFill>
              </a:rPr>
              <a:t>Report writing: how to plan</a:t>
            </a:r>
          </a:p>
        </p:txBody>
      </p:sp>
    </p:spTree>
    <p:extLst>
      <p:ext uri="{BB962C8B-B14F-4D97-AF65-F5344CB8AC3E}">
        <p14:creationId xmlns:p14="http://schemas.microsoft.com/office/powerpoint/2010/main" val="304829281"/>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076404" cy="704296"/>
          </a:xfrm>
        </p:spPr>
        <p:txBody>
          <a:bodyPr>
            <a:normAutofit/>
          </a:bodyPr>
          <a:lstStyle/>
          <a:p>
            <a:r>
              <a:rPr lang="en-GB" b="1" dirty="0">
                <a:solidFill>
                  <a:schemeClr val="accent6">
                    <a:lumMod val="20000"/>
                    <a:lumOff val="80000"/>
                  </a:schemeClr>
                </a:solidFill>
              </a:rPr>
              <a:t>Features: layout</a:t>
            </a:r>
          </a:p>
        </p:txBody>
      </p:sp>
      <p:sp>
        <p:nvSpPr>
          <p:cNvPr id="4" name="TextBox 3">
            <a:extLst>
              <a:ext uri="{FF2B5EF4-FFF2-40B4-BE49-F238E27FC236}">
                <a16:creationId xmlns:a16="http://schemas.microsoft.com/office/drawing/2014/main" id="{B164917E-E2D3-4327-B005-78523FD26C51}"/>
              </a:ext>
            </a:extLst>
          </p:cNvPr>
          <p:cNvSpPr txBox="1"/>
          <p:nvPr/>
        </p:nvSpPr>
        <p:spPr>
          <a:xfrm>
            <a:off x="645952" y="1409350"/>
            <a:ext cx="7076404" cy="646331"/>
          </a:xfrm>
          <a:prstGeom prst="rect">
            <a:avLst/>
          </a:prstGeom>
          <a:noFill/>
        </p:spPr>
        <p:txBody>
          <a:bodyPr wrap="square" rtlCol="0">
            <a:spAutoFit/>
          </a:bodyPr>
          <a:lstStyle/>
          <a:p>
            <a:r>
              <a:rPr lang="en-GB" dirty="0"/>
              <a:t>Think carefully about the structure of your report.  The following features may help you to organise your writing:</a:t>
            </a:r>
          </a:p>
        </p:txBody>
      </p:sp>
      <p:graphicFrame>
        <p:nvGraphicFramePr>
          <p:cNvPr id="8" name="Table 8">
            <a:extLst>
              <a:ext uri="{FF2B5EF4-FFF2-40B4-BE49-F238E27FC236}">
                <a16:creationId xmlns:a16="http://schemas.microsoft.com/office/drawing/2014/main" id="{0CFB1EF9-EFC0-4E52-ABE3-628B2B6A404B}"/>
              </a:ext>
            </a:extLst>
          </p:cNvPr>
          <p:cNvGraphicFramePr>
            <a:graphicFrameLocks noGrp="1"/>
          </p:cNvGraphicFramePr>
          <p:nvPr>
            <p:extLst>
              <p:ext uri="{D42A27DB-BD31-4B8C-83A1-F6EECF244321}">
                <p14:modId xmlns:p14="http://schemas.microsoft.com/office/powerpoint/2010/main" val="3417738905"/>
              </p:ext>
            </p:extLst>
          </p:nvPr>
        </p:nvGraphicFramePr>
        <p:xfrm>
          <a:off x="1263940" y="2437235"/>
          <a:ext cx="6391303" cy="3657600"/>
        </p:xfrm>
        <a:graphic>
          <a:graphicData uri="http://schemas.openxmlformats.org/drawingml/2006/table">
            <a:tbl>
              <a:tblPr firstRow="1" bandRow="1">
                <a:tableStyleId>{16D9F66E-5EB9-4882-86FB-DCBF35E3C3E4}</a:tableStyleId>
              </a:tblPr>
              <a:tblGrid>
                <a:gridCol w="1788393">
                  <a:extLst>
                    <a:ext uri="{9D8B030D-6E8A-4147-A177-3AD203B41FA5}">
                      <a16:colId xmlns:a16="http://schemas.microsoft.com/office/drawing/2014/main" val="3664056253"/>
                    </a:ext>
                  </a:extLst>
                </a:gridCol>
                <a:gridCol w="4602910">
                  <a:extLst>
                    <a:ext uri="{9D8B030D-6E8A-4147-A177-3AD203B41FA5}">
                      <a16:colId xmlns:a16="http://schemas.microsoft.com/office/drawing/2014/main" val="4122935447"/>
                    </a:ext>
                  </a:extLst>
                </a:gridCol>
              </a:tblGrid>
              <a:tr h="370840">
                <a:tc>
                  <a:txBody>
                    <a:bodyPr/>
                    <a:lstStyle/>
                    <a:p>
                      <a:r>
                        <a:rPr lang="en-GB" b="1" dirty="0">
                          <a:solidFill>
                            <a:schemeClr val="accent6">
                              <a:lumMod val="50000"/>
                            </a:schemeClr>
                          </a:solidFill>
                        </a:rPr>
                        <a:t>Title</a:t>
                      </a:r>
                    </a:p>
                  </a:txBody>
                  <a:tcPr/>
                </a:tc>
                <a:tc>
                  <a:txBody>
                    <a:bodyPr/>
                    <a:lstStyle/>
                    <a:p>
                      <a:r>
                        <a:rPr lang="en-GB" b="0" dirty="0"/>
                        <a:t>This should briefly make clear the content of your report.</a:t>
                      </a:r>
                    </a:p>
                  </a:txBody>
                  <a:tcPr/>
                </a:tc>
                <a:extLst>
                  <a:ext uri="{0D108BD9-81ED-4DB2-BD59-A6C34878D82A}">
                    <a16:rowId xmlns:a16="http://schemas.microsoft.com/office/drawing/2014/main" val="350215164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chemeClr val="accent6">
                              <a:lumMod val="50000"/>
                            </a:schemeClr>
                          </a:solidFill>
                        </a:rPr>
                        <a:t>Introduction</a:t>
                      </a:r>
                    </a:p>
                  </a:txBody>
                  <a:tcPr/>
                </a:tc>
                <a:tc>
                  <a:txBody>
                    <a:bodyPr/>
                    <a:lstStyle/>
                    <a:p>
                      <a:r>
                        <a:rPr lang="en-GB" b="0" dirty="0"/>
                        <a:t>This is an opening section that will outline why you are writing the report and what you will be writing about.</a:t>
                      </a:r>
                    </a:p>
                  </a:txBody>
                  <a:tcPr/>
                </a:tc>
                <a:extLst>
                  <a:ext uri="{0D108BD9-81ED-4DB2-BD59-A6C34878D82A}">
                    <a16:rowId xmlns:a16="http://schemas.microsoft.com/office/drawing/2014/main" val="3306420673"/>
                  </a:ext>
                </a:extLst>
              </a:tr>
              <a:tr h="370840">
                <a:tc>
                  <a:txBody>
                    <a:bodyPr/>
                    <a:lstStyle/>
                    <a:p>
                      <a:r>
                        <a:rPr lang="en-GB" b="1" dirty="0">
                          <a:solidFill>
                            <a:schemeClr val="accent6">
                              <a:lumMod val="50000"/>
                            </a:schemeClr>
                          </a:solidFill>
                        </a:rPr>
                        <a:t>Subheadings</a:t>
                      </a:r>
                    </a:p>
                  </a:txBody>
                  <a:tcPr/>
                </a:tc>
                <a:tc>
                  <a:txBody>
                    <a:bodyPr/>
                    <a:lstStyle/>
                    <a:p>
                      <a:r>
                        <a:rPr lang="en-GB" b="0" dirty="0"/>
                        <a:t>These can help you divide the content of your report into useful sections. </a:t>
                      </a:r>
                    </a:p>
                    <a:p>
                      <a:r>
                        <a:rPr lang="en-GB" b="0" dirty="0"/>
                        <a:t>It can be helpful to think about what these will be as part of the planning process.</a:t>
                      </a:r>
                    </a:p>
                  </a:txBody>
                  <a:tcPr/>
                </a:tc>
                <a:extLst>
                  <a:ext uri="{0D108BD9-81ED-4DB2-BD59-A6C34878D82A}">
                    <a16:rowId xmlns:a16="http://schemas.microsoft.com/office/drawing/2014/main" val="3669114025"/>
                  </a:ext>
                </a:extLst>
              </a:tr>
              <a:tr h="370840">
                <a:tc>
                  <a:txBody>
                    <a:bodyPr/>
                    <a:lstStyle/>
                    <a:p>
                      <a:r>
                        <a:rPr lang="en-GB" b="1" dirty="0">
                          <a:solidFill>
                            <a:schemeClr val="accent6">
                              <a:lumMod val="50000"/>
                            </a:schemeClr>
                          </a:solidFill>
                        </a:rPr>
                        <a:t>Conclusion</a:t>
                      </a:r>
                    </a:p>
                  </a:txBody>
                  <a:tcPr/>
                </a:tc>
                <a:tc>
                  <a:txBody>
                    <a:bodyPr/>
                    <a:lstStyle/>
                    <a:p>
                      <a:r>
                        <a:rPr lang="en-GB" b="0" dirty="0"/>
                        <a:t>A paragraph or section that addresses the task and considers any recommendations you wish to make.</a:t>
                      </a:r>
                    </a:p>
                  </a:txBody>
                  <a:tcPr/>
                </a:tc>
                <a:extLst>
                  <a:ext uri="{0D108BD9-81ED-4DB2-BD59-A6C34878D82A}">
                    <a16:rowId xmlns:a16="http://schemas.microsoft.com/office/drawing/2014/main" val="3613941779"/>
                  </a:ext>
                </a:extLst>
              </a:tr>
            </a:tbl>
          </a:graphicData>
        </a:graphic>
      </p:graphicFrame>
    </p:spTree>
    <p:extLst>
      <p:ext uri="{BB962C8B-B14F-4D97-AF65-F5344CB8AC3E}">
        <p14:creationId xmlns:p14="http://schemas.microsoft.com/office/powerpoint/2010/main" val="13214043"/>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076404" cy="704296"/>
          </a:xfrm>
        </p:spPr>
        <p:txBody>
          <a:bodyPr>
            <a:normAutofit/>
          </a:bodyPr>
          <a:lstStyle/>
          <a:p>
            <a:r>
              <a:rPr lang="en-GB" b="1" dirty="0">
                <a:solidFill>
                  <a:schemeClr val="accent6">
                    <a:lumMod val="20000"/>
                    <a:lumOff val="80000"/>
                  </a:schemeClr>
                </a:solidFill>
              </a:rPr>
              <a:t>Features: layout</a:t>
            </a:r>
          </a:p>
        </p:txBody>
      </p:sp>
      <p:sp>
        <p:nvSpPr>
          <p:cNvPr id="2" name="TextBox 1">
            <a:extLst>
              <a:ext uri="{FF2B5EF4-FFF2-40B4-BE49-F238E27FC236}">
                <a16:creationId xmlns:a16="http://schemas.microsoft.com/office/drawing/2014/main" id="{93AAAB4B-56A8-44A6-BF0B-7957570CD08E}"/>
              </a:ext>
            </a:extLst>
          </p:cNvPr>
          <p:cNvSpPr txBox="1"/>
          <p:nvPr/>
        </p:nvSpPr>
        <p:spPr>
          <a:xfrm>
            <a:off x="335823" y="1560569"/>
            <a:ext cx="8468543" cy="3524042"/>
          </a:xfrm>
          <a:prstGeom prst="rect">
            <a:avLst/>
          </a:prstGeom>
          <a:noFill/>
        </p:spPr>
        <p:txBody>
          <a:bodyPr wrap="square" rtlCol="0">
            <a:spAutoFit/>
          </a:bodyPr>
          <a:lstStyle/>
          <a:p>
            <a:r>
              <a:rPr lang="en-GB" sz="2500" b="1" dirty="0">
                <a:solidFill>
                  <a:schemeClr val="accent6">
                    <a:lumMod val="75000"/>
                  </a:schemeClr>
                </a:solidFill>
              </a:rPr>
              <a:t>Introduction:</a:t>
            </a:r>
          </a:p>
          <a:p>
            <a:endParaRPr lang="en-GB" dirty="0"/>
          </a:p>
          <a:p>
            <a:r>
              <a:rPr lang="en-GB" dirty="0"/>
              <a:t>Make sure you give a clear introduction to establish the direction of your report:</a:t>
            </a:r>
          </a:p>
          <a:p>
            <a:endParaRPr lang="en-GB" dirty="0"/>
          </a:p>
          <a:p>
            <a:r>
              <a:rPr lang="en-GB" i="1" u="sng" dirty="0">
                <a:latin typeface="Century Gothic" panose="020B0502020202020204" pitchFamily="34" charset="0"/>
              </a:rPr>
              <a:t>Introduction</a:t>
            </a:r>
          </a:p>
          <a:p>
            <a:r>
              <a:rPr lang="en-GB" i="1" dirty="0">
                <a:latin typeface="Century Gothic" panose="020B0502020202020204" pitchFamily="34" charset="0"/>
              </a:rPr>
              <a:t>As a student at D…… High School,  I am writing this report to present my views on the strengths and weaknesses of our school. There are many strengths to our community-minded school and these are well known and will be easy to list.  This report will also consider a few areas which could be strengthened, focusing primarily on the dated school environment and poor state of some of the older buildings. This report will also recommend ways in which these weaknesses could be improved in the near future.</a:t>
            </a:r>
          </a:p>
        </p:txBody>
      </p:sp>
    </p:spTree>
    <p:extLst>
      <p:ext uri="{BB962C8B-B14F-4D97-AF65-F5344CB8AC3E}">
        <p14:creationId xmlns:p14="http://schemas.microsoft.com/office/powerpoint/2010/main" val="1822677091"/>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7076404" cy="704296"/>
          </a:xfrm>
        </p:spPr>
        <p:txBody>
          <a:bodyPr>
            <a:normAutofit/>
          </a:bodyPr>
          <a:lstStyle/>
          <a:p>
            <a:r>
              <a:rPr lang="en-GB" b="1" dirty="0">
                <a:solidFill>
                  <a:schemeClr val="accent6">
                    <a:lumMod val="20000"/>
                    <a:lumOff val="80000"/>
                  </a:schemeClr>
                </a:solidFill>
              </a:rPr>
              <a:t>Features: layout</a:t>
            </a:r>
          </a:p>
        </p:txBody>
      </p:sp>
      <p:sp>
        <p:nvSpPr>
          <p:cNvPr id="2" name="TextBox 1">
            <a:extLst>
              <a:ext uri="{FF2B5EF4-FFF2-40B4-BE49-F238E27FC236}">
                <a16:creationId xmlns:a16="http://schemas.microsoft.com/office/drawing/2014/main" id="{93AAAB4B-56A8-44A6-BF0B-7957570CD08E}"/>
              </a:ext>
            </a:extLst>
          </p:cNvPr>
          <p:cNvSpPr txBox="1"/>
          <p:nvPr/>
        </p:nvSpPr>
        <p:spPr>
          <a:xfrm>
            <a:off x="528769" y="1560569"/>
            <a:ext cx="8468543" cy="3524042"/>
          </a:xfrm>
          <a:prstGeom prst="rect">
            <a:avLst/>
          </a:prstGeom>
          <a:noFill/>
        </p:spPr>
        <p:txBody>
          <a:bodyPr wrap="square" rtlCol="0">
            <a:spAutoFit/>
          </a:bodyPr>
          <a:lstStyle/>
          <a:p>
            <a:r>
              <a:rPr lang="en-GB" sz="2500" b="1" dirty="0">
                <a:solidFill>
                  <a:schemeClr val="accent6">
                    <a:lumMod val="75000"/>
                  </a:schemeClr>
                </a:solidFill>
              </a:rPr>
              <a:t>Concluding statement:</a:t>
            </a:r>
          </a:p>
          <a:p>
            <a:endParaRPr lang="en-GB" dirty="0"/>
          </a:p>
          <a:p>
            <a:r>
              <a:rPr lang="en-GB" dirty="0"/>
              <a:t>Use your conclusion to revisit the task and give an overview of possible suggestions for the future:</a:t>
            </a:r>
          </a:p>
          <a:p>
            <a:endParaRPr lang="en-GB" dirty="0"/>
          </a:p>
          <a:p>
            <a:r>
              <a:rPr lang="en-GB" i="1" u="sng" dirty="0">
                <a:latin typeface="Century Gothic" panose="020B0502020202020204" pitchFamily="34" charset="0"/>
              </a:rPr>
              <a:t>Conclusion</a:t>
            </a:r>
          </a:p>
          <a:p>
            <a:r>
              <a:rPr lang="en-GB" i="1" dirty="0">
                <a:latin typeface="Century Gothic" panose="020B0502020202020204" pitchFamily="34" charset="0"/>
              </a:rPr>
              <a:t>Thank you for reading this report. I hope that the information contained here will provide evidence of the many strengths our school has to offer. The main weaknesses that need to be addressed are connected with our working environment.  With some careful planning and reprioritising of funding, I hope that some of the more significant issues, such as the safety concerns with the mobile classroom, can be quickly resolved.</a:t>
            </a:r>
          </a:p>
        </p:txBody>
      </p:sp>
    </p:spTree>
    <p:extLst>
      <p:ext uri="{BB962C8B-B14F-4D97-AF65-F5344CB8AC3E}">
        <p14:creationId xmlns:p14="http://schemas.microsoft.com/office/powerpoint/2010/main" val="1468999456"/>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B822D0-A856-44C9-8FA5-676A27E5FE13}"/>
              </a:ext>
            </a:extLst>
          </p:cNvPr>
          <p:cNvSpPr>
            <a:spLocks noGrp="1"/>
          </p:cNvSpPr>
          <p:nvPr>
            <p:ph type="body" sz="quarter" idx="16"/>
          </p:nvPr>
        </p:nvSpPr>
        <p:spPr>
          <a:xfrm>
            <a:off x="1856581" y="119856"/>
            <a:ext cx="5430837" cy="704296"/>
          </a:xfrm>
        </p:spPr>
        <p:txBody>
          <a:bodyPr>
            <a:normAutofit/>
          </a:bodyPr>
          <a:lstStyle/>
          <a:p>
            <a:r>
              <a:rPr lang="en-GB" b="1" dirty="0">
                <a:solidFill>
                  <a:schemeClr val="accent6">
                    <a:lumMod val="20000"/>
                    <a:lumOff val="80000"/>
                  </a:schemeClr>
                </a:solidFill>
              </a:rPr>
              <a:t>Report writing tasks</a:t>
            </a:r>
          </a:p>
        </p:txBody>
      </p:sp>
      <p:graphicFrame>
        <p:nvGraphicFramePr>
          <p:cNvPr id="6" name="Table 6">
            <a:extLst>
              <a:ext uri="{FF2B5EF4-FFF2-40B4-BE49-F238E27FC236}">
                <a16:creationId xmlns:a16="http://schemas.microsoft.com/office/drawing/2014/main" id="{A1CED190-F478-47F1-AC13-6EAEB596A26B}"/>
              </a:ext>
            </a:extLst>
          </p:cNvPr>
          <p:cNvGraphicFramePr>
            <a:graphicFrameLocks noGrp="1"/>
          </p:cNvGraphicFramePr>
          <p:nvPr>
            <p:ph idx="1"/>
            <p:extLst>
              <p:ext uri="{D42A27DB-BD31-4B8C-83A1-F6EECF244321}">
                <p14:modId xmlns:p14="http://schemas.microsoft.com/office/powerpoint/2010/main" val="314990164"/>
              </p:ext>
            </p:extLst>
          </p:nvPr>
        </p:nvGraphicFramePr>
        <p:xfrm>
          <a:off x="578840" y="1677799"/>
          <a:ext cx="7180977" cy="4530354"/>
        </p:xfrm>
        <a:graphic>
          <a:graphicData uri="http://schemas.openxmlformats.org/drawingml/2006/table">
            <a:tbl>
              <a:tblPr firstRow="1" bandRow="1">
                <a:tableStyleId>{E8B1032C-EA38-4F05-BA0D-38AFFFC7BED3}</a:tableStyleId>
              </a:tblPr>
              <a:tblGrid>
                <a:gridCol w="7180977">
                  <a:extLst>
                    <a:ext uri="{9D8B030D-6E8A-4147-A177-3AD203B41FA5}">
                      <a16:colId xmlns:a16="http://schemas.microsoft.com/office/drawing/2014/main" val="35700633"/>
                    </a:ext>
                  </a:extLst>
                </a:gridCol>
              </a:tblGrid>
              <a:tr h="1374053">
                <a:tc>
                  <a:txBody>
                    <a:bodyPr/>
                    <a:lstStyle/>
                    <a:p>
                      <a:r>
                        <a:rPr lang="en-GB" sz="1600" b="0" dirty="0"/>
                        <a:t>Your school/college is keen to reduce waste</a:t>
                      </a:r>
                      <a:r>
                        <a:rPr lang="en-GB" sz="1600" b="1" dirty="0"/>
                        <a:t>.</a:t>
                      </a:r>
                    </a:p>
                    <a:p>
                      <a:r>
                        <a:rPr lang="en-GB" sz="1600" b="1" dirty="0"/>
                        <a:t>Write a report for the Headteacher/Principal suggesting ways this might be done.</a:t>
                      </a:r>
                    </a:p>
                    <a:p>
                      <a:r>
                        <a:rPr lang="en-GB" sz="1600" b="1" dirty="0"/>
                        <a:t>You could include:</a:t>
                      </a:r>
                    </a:p>
                    <a:p>
                      <a:pPr marL="360363" indent="-184150">
                        <a:buFont typeface="Arial" panose="020B0604020202020204" pitchFamily="34" charset="0"/>
                        <a:buChar char="•"/>
                      </a:pPr>
                      <a:r>
                        <a:rPr lang="en-GB" sz="1600" b="0" dirty="0"/>
                        <a:t>examples of waste at the moment</a:t>
                      </a:r>
                    </a:p>
                    <a:p>
                      <a:pPr marL="360363" indent="-184150">
                        <a:buFont typeface="Arial" panose="020B0604020202020204" pitchFamily="34" charset="0"/>
                        <a:buChar char="•"/>
                      </a:pPr>
                      <a:r>
                        <a:rPr lang="en-GB" sz="1600" b="0" dirty="0"/>
                        <a:t>your ideas about how the situation could be improved                                    [20]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0909742"/>
                  </a:ext>
                </a:extLst>
              </a:tr>
              <a:tr h="1357981">
                <a:tc>
                  <a:txBody>
                    <a:bodyPr/>
                    <a:lstStyle/>
                    <a:p>
                      <a:r>
                        <a:rPr lang="en-GB" sz="1600" b="0" dirty="0"/>
                        <a:t>The governors who run your school are interested in the views of pupils about the strengths and weaknesses of the school</a:t>
                      </a:r>
                      <a:r>
                        <a:rPr lang="en-GB" sz="1600" b="1" dirty="0"/>
                        <a:t>.</a:t>
                      </a:r>
                    </a:p>
                    <a:p>
                      <a:r>
                        <a:rPr lang="en-GB" sz="1600" b="1" dirty="0"/>
                        <a:t>Write a report for the governors to give your views.  You could include:</a:t>
                      </a:r>
                    </a:p>
                    <a:p>
                      <a:pPr marL="360363" indent="-184150">
                        <a:buFont typeface="Arial" panose="020B0604020202020204" pitchFamily="34" charset="0"/>
                        <a:buChar char="•"/>
                      </a:pPr>
                      <a:r>
                        <a:rPr lang="en-GB" sz="1600" b="0" dirty="0"/>
                        <a:t>examples of strengths and weaknesses of the school</a:t>
                      </a:r>
                    </a:p>
                    <a:p>
                      <a:pPr marL="360363" indent="-184150">
                        <a:buFont typeface="Arial" panose="020B0604020202020204" pitchFamily="34" charset="0"/>
                        <a:buChar char="•"/>
                      </a:pPr>
                      <a:r>
                        <a:rPr lang="en-GB" sz="1600" b="0" dirty="0"/>
                        <a:t>your ideas about how the school could be improved                                         [20]</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1609080"/>
                  </a:ext>
                </a:extLst>
              </a:tr>
              <a:tr h="1722520">
                <a:tc>
                  <a:txBody>
                    <a:bodyPr/>
                    <a:lstStyle/>
                    <a:p>
                      <a:r>
                        <a:rPr lang="en-GB" sz="1600" b="0" dirty="0"/>
                        <a:t>The local council have asked young people to write a report on your local area, outlining the areas that need improvement</a:t>
                      </a:r>
                      <a:r>
                        <a:rPr lang="en-GB" sz="1600" b="1" dirty="0"/>
                        <a:t>.</a:t>
                      </a:r>
                    </a:p>
                    <a:p>
                      <a:r>
                        <a:rPr lang="en-GB" sz="1600" b="1" dirty="0"/>
                        <a:t>Write a report for the local council to give your views.</a:t>
                      </a:r>
                    </a:p>
                    <a:p>
                      <a:r>
                        <a:rPr lang="en-GB" sz="1600" b="1" dirty="0"/>
                        <a:t>You could include:</a:t>
                      </a:r>
                    </a:p>
                    <a:p>
                      <a:pPr marL="360363" indent="-184150">
                        <a:buFont typeface="Arial" panose="020B0604020202020204" pitchFamily="34" charset="0"/>
                        <a:buChar char="•"/>
                      </a:pPr>
                      <a:r>
                        <a:rPr lang="en-GB" sz="1600" b="0" dirty="0"/>
                        <a:t>examples of areas that you feel need improvement</a:t>
                      </a:r>
                    </a:p>
                    <a:p>
                      <a:pPr marL="360363" indent="-184150">
                        <a:buFont typeface="Arial" panose="020B0604020202020204" pitchFamily="34" charset="0"/>
                        <a:buChar char="•"/>
                      </a:pPr>
                      <a:r>
                        <a:rPr lang="en-GB" sz="1600" b="0" dirty="0"/>
                        <a:t>your ideas about how improvements could be made                                        [20]</a:t>
                      </a:r>
                    </a:p>
                    <a:p>
                      <a:pPr marL="176213" indent="0">
                        <a:buFont typeface="Arial" panose="020B0604020202020204" pitchFamily="34" charset="0"/>
                        <a:buNone/>
                      </a:pPr>
                      <a:endParaRPr lang="en-GB" sz="1600" b="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3733896"/>
                  </a:ext>
                </a:extLst>
              </a:tr>
            </a:tbl>
          </a:graphicData>
        </a:graphic>
      </p:graphicFrame>
      <p:sp>
        <p:nvSpPr>
          <p:cNvPr id="7" name="TextBox 6">
            <a:extLst>
              <a:ext uri="{FF2B5EF4-FFF2-40B4-BE49-F238E27FC236}">
                <a16:creationId xmlns:a16="http://schemas.microsoft.com/office/drawing/2014/main" id="{D491909B-712F-4BB6-8C78-00AADEAA7DBC}"/>
              </a:ext>
            </a:extLst>
          </p:cNvPr>
          <p:cNvSpPr txBox="1"/>
          <p:nvPr/>
        </p:nvSpPr>
        <p:spPr>
          <a:xfrm>
            <a:off x="310392" y="1099662"/>
            <a:ext cx="1937005" cy="369332"/>
          </a:xfrm>
          <a:prstGeom prst="rect">
            <a:avLst/>
          </a:prstGeom>
          <a:noFill/>
        </p:spPr>
        <p:txBody>
          <a:bodyPr wrap="none" rtlCol="0">
            <a:spAutoFit/>
          </a:bodyPr>
          <a:lstStyle/>
          <a:p>
            <a:r>
              <a:rPr lang="en-GB" b="1" dirty="0"/>
              <a:t>Examples of tasks:</a:t>
            </a:r>
          </a:p>
        </p:txBody>
      </p:sp>
    </p:spTree>
    <p:extLst>
      <p:ext uri="{BB962C8B-B14F-4D97-AF65-F5344CB8AC3E}">
        <p14:creationId xmlns:p14="http://schemas.microsoft.com/office/powerpoint/2010/main" val="3348697024"/>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2CF5B7A-0AEB-42E3-93EC-67E381F5AC21}"/>
              </a:ext>
            </a:extLst>
          </p:cNvPr>
          <p:cNvSpPr txBox="1"/>
          <p:nvPr/>
        </p:nvSpPr>
        <p:spPr>
          <a:xfrm>
            <a:off x="104861" y="2661088"/>
            <a:ext cx="7788351" cy="369332"/>
          </a:xfrm>
          <a:prstGeom prst="rect">
            <a:avLst/>
          </a:prstGeom>
          <a:noFill/>
        </p:spPr>
        <p:txBody>
          <a:bodyPr wrap="none" rtlCol="0">
            <a:spAutoFit/>
          </a:bodyPr>
          <a:lstStyle/>
          <a:p>
            <a:r>
              <a:rPr lang="en-GB" dirty="0"/>
              <a:t>To help you plan a response to this task, can you answer the following questions?</a:t>
            </a:r>
          </a:p>
        </p:txBody>
      </p:sp>
      <p:graphicFrame>
        <p:nvGraphicFramePr>
          <p:cNvPr id="11" name="Table 11">
            <a:extLst>
              <a:ext uri="{FF2B5EF4-FFF2-40B4-BE49-F238E27FC236}">
                <a16:creationId xmlns:a16="http://schemas.microsoft.com/office/drawing/2014/main" id="{129A7402-9BDB-4FA1-9930-F1D599C1BD72}"/>
              </a:ext>
            </a:extLst>
          </p:cNvPr>
          <p:cNvGraphicFramePr>
            <a:graphicFrameLocks noGrp="1"/>
          </p:cNvGraphicFramePr>
          <p:nvPr>
            <p:extLst>
              <p:ext uri="{D42A27DB-BD31-4B8C-83A1-F6EECF244321}">
                <p14:modId xmlns:p14="http://schemas.microsoft.com/office/powerpoint/2010/main" val="3231871572"/>
              </p:ext>
            </p:extLst>
          </p:nvPr>
        </p:nvGraphicFramePr>
        <p:xfrm>
          <a:off x="475376" y="3125404"/>
          <a:ext cx="7620000" cy="3091511"/>
        </p:xfrm>
        <a:graphic>
          <a:graphicData uri="http://schemas.openxmlformats.org/drawingml/2006/table">
            <a:tbl>
              <a:tblPr firstRow="1" bandRow="1">
                <a:tableStyleId>{93296810-A885-4BE3-A3E7-6D5BEEA58F35}</a:tableStyleId>
              </a:tblPr>
              <a:tblGrid>
                <a:gridCol w="7620000">
                  <a:extLst>
                    <a:ext uri="{9D8B030D-6E8A-4147-A177-3AD203B41FA5}">
                      <a16:colId xmlns:a16="http://schemas.microsoft.com/office/drawing/2014/main" val="2750883974"/>
                    </a:ext>
                  </a:extLst>
                </a:gridCol>
              </a:tblGrid>
              <a:tr h="364416">
                <a:tc>
                  <a:txBody>
                    <a:bodyPr/>
                    <a:lstStyle/>
                    <a:p>
                      <a:r>
                        <a:rPr lang="en-GB" dirty="0"/>
                        <a:t>Question</a:t>
                      </a:r>
                    </a:p>
                  </a:txBody>
                  <a:tcPr/>
                </a:tc>
                <a:extLst>
                  <a:ext uri="{0D108BD9-81ED-4DB2-BD59-A6C34878D82A}">
                    <a16:rowId xmlns:a16="http://schemas.microsoft.com/office/drawing/2014/main" val="4254995325"/>
                  </a:ext>
                </a:extLst>
              </a:tr>
              <a:tr h="427839">
                <a:tc>
                  <a:txBody>
                    <a:bodyPr/>
                    <a:lstStyle/>
                    <a:p>
                      <a:r>
                        <a:rPr lang="en-GB" dirty="0"/>
                        <a:t>Make a list of the main strengths of your school/college.</a:t>
                      </a:r>
                    </a:p>
                  </a:txBody>
                  <a:tcPr/>
                </a:tc>
                <a:extLst>
                  <a:ext uri="{0D108BD9-81ED-4DB2-BD59-A6C34878D82A}">
                    <a16:rowId xmlns:a16="http://schemas.microsoft.com/office/drawing/2014/main" val="211895640"/>
                  </a:ext>
                </a:extLst>
              </a:tr>
              <a:tr h="574478">
                <a:tc>
                  <a:txBody>
                    <a:bodyPr/>
                    <a:lstStyle/>
                    <a:p>
                      <a:r>
                        <a:rPr lang="en-GB" dirty="0"/>
                        <a:t>Make a list of the main weaknesses of your school/college.</a:t>
                      </a:r>
                    </a:p>
                  </a:txBody>
                  <a:tcPr/>
                </a:tc>
                <a:extLst>
                  <a:ext uri="{0D108BD9-81ED-4DB2-BD59-A6C34878D82A}">
                    <a16:rowId xmlns:a16="http://schemas.microsoft.com/office/drawing/2014/main" val="3476978333"/>
                  </a:ext>
                </a:extLst>
              </a:tr>
              <a:tr h="574478">
                <a:tc>
                  <a:txBody>
                    <a:bodyPr/>
                    <a:lstStyle/>
                    <a:p>
                      <a:r>
                        <a:rPr lang="en-GB" dirty="0"/>
                        <a:t>How would you improve the weaknesses in your school/college?</a:t>
                      </a:r>
                    </a:p>
                  </a:txBody>
                  <a:tcPr/>
                </a:tc>
                <a:extLst>
                  <a:ext uri="{0D108BD9-81ED-4DB2-BD59-A6C34878D82A}">
                    <a16:rowId xmlns:a16="http://schemas.microsoft.com/office/drawing/2014/main" val="2649972494"/>
                  </a:ext>
                </a:extLst>
              </a:tr>
              <a:tr h="574478">
                <a:tc>
                  <a:txBody>
                    <a:bodyPr/>
                    <a:lstStyle/>
                    <a:p>
                      <a:r>
                        <a:rPr lang="en-GB" dirty="0"/>
                        <a:t>What is the audience for this report? </a:t>
                      </a:r>
                    </a:p>
                  </a:txBody>
                  <a:tcPr/>
                </a:tc>
                <a:extLst>
                  <a:ext uri="{0D108BD9-81ED-4DB2-BD59-A6C34878D82A}">
                    <a16:rowId xmlns:a16="http://schemas.microsoft.com/office/drawing/2014/main" val="615454501"/>
                  </a:ext>
                </a:extLst>
              </a:tr>
              <a:tr h="574478">
                <a:tc>
                  <a:txBody>
                    <a:bodyPr/>
                    <a:lstStyle/>
                    <a:p>
                      <a:r>
                        <a:rPr lang="en-GB" dirty="0"/>
                        <a:t>What tone will you use?</a:t>
                      </a:r>
                    </a:p>
                  </a:txBody>
                  <a:tcPr/>
                </a:tc>
                <a:extLst>
                  <a:ext uri="{0D108BD9-81ED-4DB2-BD59-A6C34878D82A}">
                    <a16:rowId xmlns:a16="http://schemas.microsoft.com/office/drawing/2014/main" val="2009497869"/>
                  </a:ext>
                </a:extLst>
              </a:tr>
            </a:tbl>
          </a:graphicData>
        </a:graphic>
      </p:graphicFrame>
      <p:sp>
        <p:nvSpPr>
          <p:cNvPr id="12" name="Text Placeholder 2">
            <a:extLst>
              <a:ext uri="{FF2B5EF4-FFF2-40B4-BE49-F238E27FC236}">
                <a16:creationId xmlns:a16="http://schemas.microsoft.com/office/drawing/2014/main" id="{D9B4AA4A-CBB7-480F-A627-607E28D14DAD}"/>
              </a:ext>
            </a:extLst>
          </p:cNvPr>
          <p:cNvSpPr txBox="1">
            <a:spLocks/>
          </p:cNvSpPr>
          <p:nvPr/>
        </p:nvSpPr>
        <p:spPr>
          <a:xfrm>
            <a:off x="1680412" y="202604"/>
            <a:ext cx="7035750" cy="595909"/>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kern="1200" baseline="0">
                <a:solidFill>
                  <a:srgbClr val="0070C0"/>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dirty="0">
                <a:solidFill>
                  <a:schemeClr val="accent6">
                    <a:lumMod val="20000"/>
                    <a:lumOff val="80000"/>
                  </a:schemeClr>
                </a:solidFill>
              </a:rPr>
              <a:t>Getting to grips with report writing</a:t>
            </a:r>
          </a:p>
        </p:txBody>
      </p:sp>
      <p:sp>
        <p:nvSpPr>
          <p:cNvPr id="13" name="TextBox 12">
            <a:extLst>
              <a:ext uri="{FF2B5EF4-FFF2-40B4-BE49-F238E27FC236}">
                <a16:creationId xmlns:a16="http://schemas.microsoft.com/office/drawing/2014/main" id="{573DF858-EC2F-4DC7-9DB3-AD2E18628149}"/>
              </a:ext>
            </a:extLst>
          </p:cNvPr>
          <p:cNvSpPr txBox="1"/>
          <p:nvPr/>
        </p:nvSpPr>
        <p:spPr>
          <a:xfrm>
            <a:off x="285226" y="1019262"/>
            <a:ext cx="8347047" cy="1477328"/>
          </a:xfrm>
          <a:prstGeom prst="rect">
            <a:avLst/>
          </a:prstGeom>
          <a:noFill/>
        </p:spPr>
        <p:txBody>
          <a:bodyPr wrap="square">
            <a:spAutoFit/>
          </a:bodyPr>
          <a:lstStyle/>
          <a:p>
            <a:r>
              <a:rPr lang="en-GB" sz="1800" b="0" dirty="0"/>
              <a:t>The governors who run your school/college are interested in the views of pupils about the strengths and weaknesses of the school/college</a:t>
            </a:r>
            <a:r>
              <a:rPr lang="en-GB" sz="1800" b="1" dirty="0"/>
              <a:t>.</a:t>
            </a:r>
          </a:p>
          <a:p>
            <a:r>
              <a:rPr lang="en-GB" sz="1800" b="1" dirty="0"/>
              <a:t>Write a report for the governors to give your views.  You could include:</a:t>
            </a:r>
          </a:p>
          <a:p>
            <a:pPr marL="360363" indent="-184150">
              <a:buFont typeface="Arial" panose="020B0604020202020204" pitchFamily="34" charset="0"/>
              <a:buChar char="•"/>
            </a:pPr>
            <a:r>
              <a:rPr lang="en-GB" sz="1800" b="0" dirty="0"/>
              <a:t>examples of strengths and weaknesses of the school/college</a:t>
            </a:r>
          </a:p>
          <a:p>
            <a:pPr marL="360363" indent="-184150">
              <a:buFont typeface="Arial" panose="020B0604020202020204" pitchFamily="34" charset="0"/>
              <a:buChar char="•"/>
            </a:pPr>
            <a:r>
              <a:rPr lang="en-GB" sz="1800" b="0" dirty="0"/>
              <a:t>your ideas about how the school/college could be improved                                  [20]</a:t>
            </a:r>
          </a:p>
        </p:txBody>
      </p:sp>
    </p:spTree>
    <p:extLst>
      <p:ext uri="{BB962C8B-B14F-4D97-AF65-F5344CB8AC3E}">
        <p14:creationId xmlns:p14="http://schemas.microsoft.com/office/powerpoint/2010/main" val="2778103152"/>
      </p:ext>
    </p:extLst>
  </p:cSld>
  <p:clrMapOvr>
    <a:masterClrMapping/>
  </p:clrMapOvr>
  <mc:AlternateContent xmlns:mc="http://schemas.openxmlformats.org/markup-compatibility/2006" xmlns:p14="http://schemas.microsoft.com/office/powerpoint/2010/main">
    <mc:Choice Requires="p14">
      <p:transition spd="slow" p14:dur="3000" advClick="0" advTm="4000"/>
    </mc:Choice>
    <mc:Fallback xmlns="">
      <p:transition spd="slow" advClick="0" advTm="4000"/>
    </mc:Fallback>
  </mc:AlternateContent>
</p:sld>
</file>

<file path=ppt/theme/theme1.xml><?xml version="1.0" encoding="utf-8"?>
<a:theme xmlns:a="http://schemas.openxmlformats.org/drawingml/2006/main" name="Eduqas PowerPoint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0ebebe9-ad9c-417c-96aa-6a2f5b72dbd6">
      <UserInfo>
        <DisplayName>Howells, Ceri</DisplayName>
        <AccountId>20</AccountId>
        <AccountType/>
      </UserInfo>
      <UserInfo>
        <DisplayName>Oatley, Matthew</DisplayName>
        <AccountId>28</AccountId>
        <AccountType/>
      </UserInfo>
    </SharedWithUsers>
    <QA xmlns="101960c9-2583-49a4-9434-4c0cad7b266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E8D75E50D38D1449095CDF5BED87B3E" ma:contentTypeVersion="14" ma:contentTypeDescription="Create a new document." ma:contentTypeScope="" ma:versionID="c051abfb25284fa7588d92b3eb6a3c4e">
  <xsd:schema xmlns:xsd="http://www.w3.org/2001/XMLSchema" xmlns:xs="http://www.w3.org/2001/XMLSchema" xmlns:p="http://schemas.microsoft.com/office/2006/metadata/properties" xmlns:ns2="101960c9-2583-49a4-9434-4c0cad7b266a" xmlns:ns3="10ebebe9-ad9c-417c-96aa-6a2f5b72dbd6" targetNamespace="http://schemas.microsoft.com/office/2006/metadata/properties" ma:root="true" ma:fieldsID="2205e380b960644e3dac9fc76bbf9f3c" ns2:_="" ns3:_="">
    <xsd:import namespace="101960c9-2583-49a4-9434-4c0cad7b266a"/>
    <xsd:import namespace="10ebebe9-ad9c-417c-96aa-6a2f5b72db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QA" minOccurs="0"/>
                <xsd:element ref="ns3:SharedWithUsers" minOccurs="0"/>
                <xsd:element ref="ns3:SharedWithDetail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960c9-2583-49a4-9434-4c0cad7b26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QA" ma:index="11" nillable="true" ma:displayName="QA" ma:format="Dropdown" ma:internalName="QA">
      <xsd:simpleType>
        <xsd:restriction base="dms:Text">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ebebe9-ad9c-417c-96aa-6a2f5b72dbd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73DC8F-AB9D-4910-94BF-5076350377AD}">
  <ds:schemaRefs>
    <ds:schemaRef ds:uri="http://schemas.microsoft.com/office/2006/documentManagement/types"/>
    <ds:schemaRef ds:uri="http://schemas.microsoft.com/office/2006/metadata/properties"/>
    <ds:schemaRef ds:uri="10ebebe9-ad9c-417c-96aa-6a2f5b72dbd6"/>
    <ds:schemaRef ds:uri="http://purl.org/dc/terms/"/>
    <ds:schemaRef ds:uri="http://schemas.openxmlformats.org/package/2006/metadata/core-properties"/>
    <ds:schemaRef ds:uri="http://purl.org/dc/dcmitype/"/>
    <ds:schemaRef ds:uri="http://schemas.microsoft.com/office/infopath/2007/PartnerControls"/>
    <ds:schemaRef ds:uri="101960c9-2583-49a4-9434-4c0cad7b266a"/>
    <ds:schemaRef ds:uri="http://www.w3.org/XML/1998/namespace"/>
    <ds:schemaRef ds:uri="http://purl.org/dc/elements/1.1/"/>
  </ds:schemaRefs>
</ds:datastoreItem>
</file>

<file path=customXml/itemProps2.xml><?xml version="1.0" encoding="utf-8"?>
<ds:datastoreItem xmlns:ds="http://schemas.openxmlformats.org/officeDocument/2006/customXml" ds:itemID="{B765FE09-92B2-4CA7-83A6-FF68611B7F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1960c9-2583-49a4-9434-4c0cad7b266a"/>
    <ds:schemaRef ds:uri="10ebebe9-ad9c-417c-96aa-6a2f5b72db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D9FB68D-A36F-4F40-9DDD-C7C8C55F1F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Slice</Template>
  <TotalTime>24</TotalTime>
  <Words>2169</Words>
  <Application>Microsoft Office PowerPoint</Application>
  <PresentationFormat>On-screen Show (4:3)</PresentationFormat>
  <Paragraphs>188</Paragraphs>
  <Slides>21</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Bliss-Light</vt:lpstr>
      <vt:lpstr>Calibri</vt:lpstr>
      <vt:lpstr>Century Gothic</vt:lpstr>
      <vt:lpstr>Gotham Rounded Book</vt:lpstr>
      <vt:lpstr>Nirmala UI</vt:lpstr>
      <vt:lpstr>Nirmala UI Semilight</vt:lpstr>
      <vt:lpstr>Eduqas PowerPoint Template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WJEC</dc:creator>
  <cp:lastModifiedBy>Jones, Aston</cp:lastModifiedBy>
  <cp:revision>83</cp:revision>
  <cp:lastPrinted>2014-04-03T15:37:56Z</cp:lastPrinted>
  <dcterms:created xsi:type="dcterms:W3CDTF">2015-10-08T10:06:49Z</dcterms:created>
  <dcterms:modified xsi:type="dcterms:W3CDTF">2022-03-17T09:32:58Z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0x0101005E8D75E50D38D1449095CDF5BED87B3E</vt:lpwstr>
  </property>
  <property fmtid="{D5CDD505-2E9C-101B-9397-08002B2CF9AE}" pid="3" name="Order">
    <vt:r8>25800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