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1"/>
  </p:notesMasterIdLst>
  <p:sldIdLst>
    <p:sldId id="256" r:id="rId5"/>
    <p:sldId id="486" r:id="rId6"/>
    <p:sldId id="487" r:id="rId7"/>
    <p:sldId id="512" r:id="rId8"/>
    <p:sldId id="489" r:id="rId9"/>
    <p:sldId id="497" r:id="rId10"/>
    <p:sldId id="488" r:id="rId11"/>
    <p:sldId id="495" r:id="rId12"/>
    <p:sldId id="496" r:id="rId13"/>
    <p:sldId id="500" r:id="rId14"/>
    <p:sldId id="504" r:id="rId15"/>
    <p:sldId id="505" r:id="rId16"/>
    <p:sldId id="508" r:id="rId17"/>
    <p:sldId id="511" r:id="rId18"/>
    <p:sldId id="494" r:id="rId19"/>
    <p:sldId id="484" r:id="rId2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0" autoAdjust="0"/>
    <p:restoredTop sz="94628" autoAdjust="0"/>
  </p:normalViewPr>
  <p:slideViewPr>
    <p:cSldViewPr snapToGrid="0" snapToObjects="1">
      <p:cViewPr varScale="1">
        <p:scale>
          <a:sx n="98" d="100"/>
          <a:sy n="98" d="100"/>
        </p:scale>
        <p:origin x="7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17/03/2022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336806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613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342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535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495902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46214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76606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09217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134423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345376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57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393050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9</a:t>
            </a:fld>
            <a:endParaRPr lang="en-GB"/>
          </a:p>
        </p:txBody>
      </p:sp>
    </p:spTree>
    <p:extLst>
      <p:ext uri="{BB962C8B-B14F-4D97-AF65-F5344CB8AC3E}">
        <p14:creationId xmlns:p14="http://schemas.microsoft.com/office/powerpoint/2010/main" val="390746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69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8278480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2" r:id="rId7"/>
    <p:sldLayoutId id="2147483665" r:id="rId8"/>
    <p:sldLayoutId id="2147483655" r:id="rId9"/>
    <p:sldLayoutId id="2147483674"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s.eduqas.co.uk/Pages/ResourceByArgs.aspx?subId=11&amp;lvlId=2"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01B2E-B40B-4A07-BF3A-E2472EACE384}"/>
              </a:ext>
            </a:extLst>
          </p:cNvPr>
          <p:cNvSpPr txBox="1"/>
          <p:nvPr/>
        </p:nvSpPr>
        <p:spPr>
          <a:xfrm>
            <a:off x="289746" y="638376"/>
            <a:ext cx="8549454" cy="2800767"/>
          </a:xfrm>
          <a:prstGeom prst="rect">
            <a:avLst/>
          </a:prstGeom>
          <a:noFill/>
        </p:spPr>
        <p:txBody>
          <a:bodyPr wrap="square" rtlCol="0">
            <a:spAutoFit/>
          </a:bodyPr>
          <a:lstStyle/>
          <a:p>
            <a:pPr>
              <a:lnSpc>
                <a:spcPct val="80000"/>
              </a:lnSpc>
            </a:pPr>
            <a:r>
              <a:rPr lang="en-US" sz="4400" kern="1100" spc="-30" dirty="0" err="1">
                <a:solidFill>
                  <a:schemeClr val="bg1"/>
                </a:solidFill>
                <a:latin typeface="Arial" panose="020B0604020202020204" pitchFamily="34" charset="0"/>
                <a:cs typeface="Arial" panose="020B0604020202020204" pitchFamily="34" charset="0"/>
              </a:rPr>
              <a:t>Eduqas</a:t>
            </a:r>
            <a:r>
              <a:rPr lang="en-US" sz="4400" kern="1100" spc="-30" dirty="0">
                <a:solidFill>
                  <a:schemeClr val="bg1"/>
                </a:solidFill>
                <a:latin typeface="Arial" panose="020B0604020202020204" pitchFamily="34" charset="0"/>
                <a:cs typeface="Arial" panose="020B0604020202020204" pitchFamily="34" charset="0"/>
              </a:rPr>
              <a:t> GCSE English Language</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Writing Tasks</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Guides</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Guide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275370" y="3212089"/>
            <a:ext cx="3797010"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Calibri"/>
                <a:ea typeface="+mn-ea"/>
                <a:cs typeface="+mn-cs"/>
              </a:rPr>
              <a:t>Look at this paragraph and the plan on the previous page.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2"/>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2"/>
                </a:solidFill>
                <a:latin typeface="Calibri"/>
              </a:rPr>
              <a:t>T</a:t>
            </a:r>
            <a:r>
              <a:rPr kumimoji="0" lang="en-GB" sz="1800" b="0" i="0" u="none" strike="noStrike" kern="1200" cap="none" spc="0" normalizeH="0" baseline="0" noProof="0" dirty="0">
                <a:ln>
                  <a:noFill/>
                </a:ln>
                <a:solidFill>
                  <a:schemeClr val="tx2"/>
                </a:solidFill>
                <a:effectLst/>
                <a:uLnTx/>
                <a:uFillTx/>
                <a:latin typeface="Calibri"/>
                <a:ea typeface="+mn-ea"/>
                <a:cs typeface="+mn-cs"/>
              </a:rPr>
              <a:t>he student here outlines the horrors of becoming a teenager but they have forgotten to </a:t>
            </a:r>
            <a:r>
              <a:rPr kumimoji="0" lang="en-GB" sz="1800" b="0" i="0" u="sng" strike="noStrike" kern="1200" cap="none" spc="0" normalizeH="0" baseline="0" noProof="0" dirty="0">
                <a:ln>
                  <a:noFill/>
                </a:ln>
                <a:solidFill>
                  <a:schemeClr val="tx2"/>
                </a:solidFill>
                <a:effectLst/>
                <a:uLnTx/>
                <a:uFillTx/>
                <a:latin typeface="Calibri"/>
                <a:ea typeface="+mn-ea"/>
                <a:cs typeface="+mn-cs"/>
              </a:rPr>
              <a:t>reassure their reader</a:t>
            </a:r>
            <a:r>
              <a:rPr kumimoji="0" lang="en-GB" sz="1800" b="0" i="0" u="none" strike="noStrike" kern="1200" cap="none" spc="0" normalizeH="0" baseline="0" noProof="0" dirty="0">
                <a:ln>
                  <a:noFill/>
                </a:ln>
                <a:solidFill>
                  <a:schemeClr val="tx2"/>
                </a:solidFill>
                <a:effectLst/>
                <a:uLnTx/>
                <a:uFillTx/>
                <a:latin typeface="Calibri"/>
                <a:ea typeface="+mn-ea"/>
                <a:cs typeface="+mn-cs"/>
              </a:rPr>
              <a:t>. Can you think of one or two sentences that you could add here to complete the paragraph? </a:t>
            </a:r>
          </a:p>
        </p:txBody>
      </p:sp>
      <p:sp>
        <p:nvSpPr>
          <p:cNvPr id="12" name="TextBox 11">
            <a:extLst>
              <a:ext uri="{FF2B5EF4-FFF2-40B4-BE49-F238E27FC236}">
                <a16:creationId xmlns:a16="http://schemas.microsoft.com/office/drawing/2014/main" id="{8A82AD30-C65F-42F7-BB92-5543A0069CBC}"/>
              </a:ext>
            </a:extLst>
          </p:cNvPr>
          <p:cNvSpPr txBox="1"/>
          <p:nvPr/>
        </p:nvSpPr>
        <p:spPr>
          <a:xfrm>
            <a:off x="352510" y="1166848"/>
            <a:ext cx="8380428" cy="2031325"/>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Write a lively guide to surviving the teenage years for a school/college magazine.                                                                                                              </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Write your guide. 	</a:t>
            </a:r>
            <a:r>
              <a:rPr lang="en-GB" sz="1800" dirty="0">
                <a:effectLst/>
                <a:latin typeface="Calibri" panose="020F0502020204030204" pitchFamily="34" charset="0"/>
                <a:ea typeface="Calibri" panose="020F0502020204030204" pitchFamily="34" charset="0"/>
                <a:cs typeface="Times New Roman" panose="02020603050405020304" pitchFamily="18" charset="0"/>
              </a:rPr>
              <a:t>												[20]</a:t>
            </a:r>
          </a:p>
          <a:p>
            <a:r>
              <a:rPr lang="en-GB" dirty="0"/>
              <a:t>				[20]  </a:t>
            </a:r>
          </a:p>
          <a:p>
            <a:endParaRPr lang="en-GB" dirty="0"/>
          </a:p>
          <a:p>
            <a:endParaRPr lang="en-GB" dirty="0"/>
          </a:p>
          <a:p>
            <a:endParaRPr lang="en-GB" dirty="0"/>
          </a:p>
        </p:txBody>
      </p:sp>
      <p:cxnSp>
        <p:nvCxnSpPr>
          <p:cNvPr id="6" name="Straight Arrow Connector 5">
            <a:extLst>
              <a:ext uri="{FF2B5EF4-FFF2-40B4-BE49-F238E27FC236}">
                <a16:creationId xmlns:a16="http://schemas.microsoft.com/office/drawing/2014/main" id="{92BDAD41-C2FA-44CB-9777-CF9B07F5A626}"/>
              </a:ext>
            </a:extLst>
          </p:cNvPr>
          <p:cNvCxnSpPr>
            <a:cxnSpLocks/>
          </p:cNvCxnSpPr>
          <p:nvPr/>
        </p:nvCxnSpPr>
        <p:spPr>
          <a:xfrm flipV="1">
            <a:off x="3327662" y="2875176"/>
            <a:ext cx="989814" cy="4336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D29EAEF2-DFA3-41FB-8534-B2EF9A05D965}"/>
              </a:ext>
            </a:extLst>
          </p:cNvPr>
          <p:cNvSpPr txBox="1"/>
          <p:nvPr/>
        </p:nvSpPr>
        <p:spPr>
          <a:xfrm>
            <a:off x="4572000" y="2507530"/>
            <a:ext cx="3799002" cy="3416320"/>
          </a:xfrm>
          <a:prstGeom prst="rect">
            <a:avLst/>
          </a:prstGeom>
          <a:noFill/>
        </p:spPr>
        <p:txBody>
          <a:bodyPr wrap="square" rtlCol="0">
            <a:spAutoFit/>
          </a:bodyPr>
          <a:lstStyle/>
          <a:p>
            <a:r>
              <a:rPr lang="en-US" i="1" dirty="0"/>
              <a:t>So, you have turned 13. You are now officially a teenager. What next? Will life be fun and exciting? Will you change overnight as you head towards becoming an adult? Will you suddenly be filled with confidence? The answer, my friends, is NO. The teenage years can be brilliant, but they can also be your worst nightmare. Spots, growing pains, greasy hair (YUCK) are all aspects of becoming a teenager that we’d all rather didn’t happen. </a:t>
            </a:r>
          </a:p>
        </p:txBody>
      </p:sp>
    </p:spTree>
    <p:extLst>
      <p:ext uri="{BB962C8B-B14F-4D97-AF65-F5344CB8AC3E}">
        <p14:creationId xmlns:p14="http://schemas.microsoft.com/office/powerpoint/2010/main" val="142703041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Guide writing – sample answer</a:t>
            </a:r>
          </a:p>
        </p:txBody>
      </p:sp>
      <p:sp>
        <p:nvSpPr>
          <p:cNvPr id="5" name="TextBox 4">
            <a:extLst>
              <a:ext uri="{FF2B5EF4-FFF2-40B4-BE49-F238E27FC236}">
                <a16:creationId xmlns:a16="http://schemas.microsoft.com/office/drawing/2014/main" id="{B89A4DAB-2C68-4CF4-957D-6C2ED4691EB7}"/>
              </a:ext>
            </a:extLst>
          </p:cNvPr>
          <p:cNvSpPr txBox="1"/>
          <p:nvPr/>
        </p:nvSpPr>
        <p:spPr>
          <a:xfrm>
            <a:off x="677035" y="1443841"/>
            <a:ext cx="7789929" cy="3970318"/>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Write a guide for other GCSE students giving advice and information on how to survive their GCSE year.                                                                                 	[20]</a:t>
            </a:r>
            <a:endParaRPr lang="en-GB" dirty="0"/>
          </a:p>
          <a:p>
            <a:endParaRPr lang="en-GB" dirty="0"/>
          </a:p>
          <a:p>
            <a:endParaRPr lang="en-GB" dirty="0"/>
          </a:p>
          <a:p>
            <a:endParaRPr lang="en-GB" dirty="0"/>
          </a:p>
          <a:p>
            <a:r>
              <a:rPr lang="en-GB" dirty="0"/>
              <a:t>The following slides contain a marked answer to this task.  It is a highly competent and imaginative piece that is secure Band 5 in every area. </a:t>
            </a:r>
          </a:p>
          <a:p>
            <a:endParaRPr lang="en-GB" dirty="0"/>
          </a:p>
          <a:p>
            <a:r>
              <a:rPr lang="en-GB" dirty="0"/>
              <a:t>Read the guide and think about:</a:t>
            </a:r>
          </a:p>
          <a:p>
            <a:endParaRPr lang="en-GB" dirty="0"/>
          </a:p>
          <a:p>
            <a:pPr marL="342900" indent="-342900">
              <a:buAutoNum type="arabicPeriod"/>
            </a:pPr>
            <a:r>
              <a:rPr lang="en-GB" dirty="0"/>
              <a:t>How the student has interpreted the question.</a:t>
            </a:r>
          </a:p>
          <a:p>
            <a:pPr marL="342900" indent="-342900">
              <a:buAutoNum type="arabicPeriod"/>
            </a:pPr>
            <a:r>
              <a:rPr lang="en-GB" dirty="0"/>
              <a:t>The comments made by the examiner. </a:t>
            </a:r>
          </a:p>
          <a:p>
            <a:pPr marL="342900" indent="-342900">
              <a:buAutoNum type="arabicPeriod"/>
            </a:pPr>
            <a:r>
              <a:rPr lang="en-GB" dirty="0"/>
              <a:t>The techniques they have used to engage the reader.</a:t>
            </a:r>
          </a:p>
          <a:p>
            <a:pPr marL="342900" indent="-342900">
              <a:buAutoNum type="arabicPeriod"/>
            </a:pPr>
            <a:r>
              <a:rPr lang="en-GB" dirty="0"/>
              <a:t>Where you could add any further details.</a:t>
            </a:r>
          </a:p>
        </p:txBody>
      </p:sp>
    </p:spTree>
    <p:extLst>
      <p:ext uri="{BB962C8B-B14F-4D97-AF65-F5344CB8AC3E}">
        <p14:creationId xmlns:p14="http://schemas.microsoft.com/office/powerpoint/2010/main" val="123037616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77500" lnSpcReduction="20000"/>
          </a:bodyPr>
          <a:lstStyle/>
          <a:p>
            <a:br>
              <a:rPr lang="en-GB" b="1" dirty="0">
                <a:solidFill>
                  <a:schemeClr val="accent6">
                    <a:lumMod val="20000"/>
                    <a:lumOff val="80000"/>
                  </a:schemeClr>
                </a:solidFill>
              </a:rPr>
            </a:br>
            <a:r>
              <a:rPr lang="en-GB" b="1" dirty="0">
                <a:solidFill>
                  <a:schemeClr val="accent6">
                    <a:lumMod val="20000"/>
                    <a:lumOff val="80000"/>
                  </a:schemeClr>
                </a:solidFill>
              </a:rPr>
              <a:t>Guide writing – sample answer</a:t>
            </a:r>
          </a:p>
        </p:txBody>
      </p:sp>
      <p:pic>
        <p:nvPicPr>
          <p:cNvPr id="5" name="Picture 4">
            <a:extLst>
              <a:ext uri="{FF2B5EF4-FFF2-40B4-BE49-F238E27FC236}">
                <a16:creationId xmlns:a16="http://schemas.microsoft.com/office/drawing/2014/main" id="{FF36EB88-22F6-47EF-B07A-6C0A7758E5CD}"/>
              </a:ext>
            </a:extLst>
          </p:cNvPr>
          <p:cNvPicPr>
            <a:picLocks noChangeAspect="1"/>
          </p:cNvPicPr>
          <p:nvPr/>
        </p:nvPicPr>
        <p:blipFill>
          <a:blip r:embed="rId3"/>
          <a:stretch>
            <a:fillRect/>
          </a:stretch>
        </p:blipFill>
        <p:spPr>
          <a:xfrm>
            <a:off x="1047750" y="1210117"/>
            <a:ext cx="7048500" cy="5267325"/>
          </a:xfrm>
          <a:prstGeom prst="rect">
            <a:avLst/>
          </a:prstGeom>
        </p:spPr>
      </p:pic>
    </p:spTree>
    <p:extLst>
      <p:ext uri="{BB962C8B-B14F-4D97-AF65-F5344CB8AC3E}">
        <p14:creationId xmlns:p14="http://schemas.microsoft.com/office/powerpoint/2010/main" val="29193722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Guide writing – sample answer</a:t>
            </a:r>
          </a:p>
        </p:txBody>
      </p:sp>
      <p:pic>
        <p:nvPicPr>
          <p:cNvPr id="8" name="Picture 7">
            <a:extLst>
              <a:ext uri="{FF2B5EF4-FFF2-40B4-BE49-F238E27FC236}">
                <a16:creationId xmlns:a16="http://schemas.microsoft.com/office/drawing/2014/main" id="{504216E0-D712-4177-9831-1ED35A769A72}"/>
              </a:ext>
            </a:extLst>
          </p:cNvPr>
          <p:cNvPicPr>
            <a:picLocks noChangeAspect="1"/>
          </p:cNvPicPr>
          <p:nvPr/>
        </p:nvPicPr>
        <p:blipFill>
          <a:blip r:embed="rId3"/>
          <a:stretch>
            <a:fillRect/>
          </a:stretch>
        </p:blipFill>
        <p:spPr>
          <a:xfrm>
            <a:off x="1010534" y="1609970"/>
            <a:ext cx="6953250" cy="4505325"/>
          </a:xfrm>
          <a:prstGeom prst="rect">
            <a:avLst/>
          </a:prstGeom>
        </p:spPr>
      </p:pic>
    </p:spTree>
    <p:extLst>
      <p:ext uri="{BB962C8B-B14F-4D97-AF65-F5344CB8AC3E}">
        <p14:creationId xmlns:p14="http://schemas.microsoft.com/office/powerpoint/2010/main" val="216261895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557359" y="138987"/>
            <a:ext cx="7203529" cy="704296"/>
          </a:xfrm>
        </p:spPr>
        <p:txBody>
          <a:bodyPr>
            <a:normAutofit/>
          </a:bodyPr>
          <a:lstStyle/>
          <a:p>
            <a:r>
              <a:rPr lang="en-GB" b="1" dirty="0">
                <a:solidFill>
                  <a:schemeClr val="accent6">
                    <a:lumMod val="20000"/>
                    <a:lumOff val="80000"/>
                  </a:schemeClr>
                </a:solidFill>
              </a:rPr>
              <a:t>Guide writing – task</a:t>
            </a:r>
          </a:p>
        </p:txBody>
      </p:sp>
      <p:sp>
        <p:nvSpPr>
          <p:cNvPr id="8" name="TextBox 7">
            <a:extLst>
              <a:ext uri="{FF2B5EF4-FFF2-40B4-BE49-F238E27FC236}">
                <a16:creationId xmlns:a16="http://schemas.microsoft.com/office/drawing/2014/main" id="{FE8300CB-8DD8-482B-BBE3-42AFCE742856}"/>
              </a:ext>
            </a:extLst>
          </p:cNvPr>
          <p:cNvSpPr txBox="1"/>
          <p:nvPr/>
        </p:nvSpPr>
        <p:spPr>
          <a:xfrm>
            <a:off x="677035" y="1195431"/>
            <a:ext cx="7789929" cy="1134478"/>
          </a:xfrm>
          <a:prstGeom prst="rect">
            <a:avLst/>
          </a:prstGeom>
          <a:noFill/>
        </p:spPr>
        <p:txBody>
          <a:bodyPr wrap="square">
            <a:spAutoFit/>
          </a:bodyPr>
          <a:lstStyle/>
          <a:p>
            <a:pPr marL="0" marR="0">
              <a:lnSpc>
                <a:spcPct val="107000"/>
              </a:lnSpc>
              <a:spcBef>
                <a:spcPts val="0"/>
              </a:spcBef>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Write a lively guide for visitors to your local area. </a:t>
            </a:r>
          </a:p>
          <a:p>
            <a:pPr marL="0" marR="0">
              <a:lnSpc>
                <a:spcPct val="107000"/>
              </a:lnSpc>
              <a:spcBef>
                <a:spcPts val="0"/>
              </a:spcBef>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Write your guide. 												[20</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9EFF35C-522D-4BF7-98A4-4FC5B82C33DB}"/>
              </a:ext>
            </a:extLst>
          </p:cNvPr>
          <p:cNvSpPr txBox="1"/>
          <p:nvPr/>
        </p:nvSpPr>
        <p:spPr>
          <a:xfrm>
            <a:off x="601620" y="3541192"/>
            <a:ext cx="7789929" cy="2585323"/>
          </a:xfrm>
          <a:prstGeom prst="rect">
            <a:avLst/>
          </a:prstGeom>
          <a:noFill/>
          <a:effectLst/>
        </p:spPr>
        <p:txBody>
          <a:bodyPr wrap="square" rtlCol="0">
            <a:spAutoFit/>
          </a:bodyPr>
          <a:lstStyle/>
          <a:p>
            <a:r>
              <a:rPr lang="en-GB" dirty="0"/>
              <a:t>The example that you looked at on slides 12 and 13 was a very carefully written and imaginative guide. Use some of the ideas from this guide to help you complete the task above.    </a:t>
            </a:r>
          </a:p>
          <a:p>
            <a:endParaRPr lang="en-GB" dirty="0"/>
          </a:p>
          <a:p>
            <a:r>
              <a:rPr lang="en-GB" dirty="0"/>
              <a:t>Use the guidance on how to plan from the previous slides in this presentation and plan your own answer to this question.</a:t>
            </a:r>
          </a:p>
          <a:p>
            <a:endParaRPr lang="en-GB" dirty="0"/>
          </a:p>
          <a:p>
            <a:r>
              <a:rPr lang="en-GB" dirty="0"/>
              <a:t>When you have a plan that you are happy with spend 25-30 minutes writing an answer to this question.</a:t>
            </a:r>
          </a:p>
        </p:txBody>
      </p:sp>
    </p:spTree>
    <p:extLst>
      <p:ext uri="{BB962C8B-B14F-4D97-AF65-F5344CB8AC3E}">
        <p14:creationId xmlns:p14="http://schemas.microsoft.com/office/powerpoint/2010/main" val="13811940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750091" cy="704296"/>
          </a:xfrm>
        </p:spPr>
        <p:txBody>
          <a:bodyPr>
            <a:normAutofit/>
          </a:bodyPr>
          <a:lstStyle/>
          <a:p>
            <a:r>
              <a:rPr lang="en-GB" b="1" dirty="0">
                <a:solidFill>
                  <a:schemeClr val="accent6">
                    <a:lumMod val="20000"/>
                    <a:lumOff val="80000"/>
                  </a:schemeClr>
                </a:solidFill>
              </a:rPr>
              <a:t>Revision sheet</a:t>
            </a:r>
          </a:p>
        </p:txBody>
      </p:sp>
      <p:sp>
        <p:nvSpPr>
          <p:cNvPr id="2" name="TextBox 1">
            <a:extLst>
              <a:ext uri="{FF2B5EF4-FFF2-40B4-BE49-F238E27FC236}">
                <a16:creationId xmlns:a16="http://schemas.microsoft.com/office/drawing/2014/main" id="{C2ED5950-FB17-441D-AD34-55A07BE811D8}"/>
              </a:ext>
            </a:extLst>
          </p:cNvPr>
          <p:cNvSpPr txBox="1"/>
          <p:nvPr/>
        </p:nvSpPr>
        <p:spPr>
          <a:xfrm>
            <a:off x="7153275" y="2914650"/>
            <a:ext cx="184731" cy="369332"/>
          </a:xfrm>
          <a:prstGeom prst="rect">
            <a:avLst/>
          </a:prstGeom>
          <a:noFill/>
        </p:spPr>
        <p:txBody>
          <a:bodyPr wrap="square" rtlCol="0">
            <a:spAutoFit/>
          </a:bodyPr>
          <a:lstStyle/>
          <a:p>
            <a:endParaRPr lang="en-GB" dirty="0"/>
          </a:p>
        </p:txBody>
      </p:sp>
      <p:pic>
        <p:nvPicPr>
          <p:cNvPr id="4" name="Picture 3">
            <a:extLst>
              <a:ext uri="{FF2B5EF4-FFF2-40B4-BE49-F238E27FC236}">
                <a16:creationId xmlns:a16="http://schemas.microsoft.com/office/drawing/2014/main" id="{7354430D-3F48-4435-B88E-B461872D39EC}"/>
              </a:ext>
            </a:extLst>
          </p:cNvPr>
          <p:cNvPicPr>
            <a:picLocks noChangeAspect="1"/>
          </p:cNvPicPr>
          <p:nvPr/>
        </p:nvPicPr>
        <p:blipFill>
          <a:blip r:embed="rId3"/>
          <a:stretch>
            <a:fillRect/>
          </a:stretch>
        </p:blipFill>
        <p:spPr>
          <a:xfrm>
            <a:off x="0" y="711156"/>
            <a:ext cx="9144000" cy="6616788"/>
          </a:xfrm>
          <a:prstGeom prst="rect">
            <a:avLst/>
          </a:prstGeom>
        </p:spPr>
      </p:pic>
    </p:spTree>
    <p:extLst>
      <p:ext uri="{BB962C8B-B14F-4D97-AF65-F5344CB8AC3E}">
        <p14:creationId xmlns:p14="http://schemas.microsoft.com/office/powerpoint/2010/main" val="388029080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DD4F3-C2D0-45B7-8134-3BD8B39A60FD}"/>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Finally…</a:t>
            </a:r>
          </a:p>
        </p:txBody>
      </p:sp>
      <p:sp>
        <p:nvSpPr>
          <p:cNvPr id="5" name="TextBox 4">
            <a:extLst>
              <a:ext uri="{FF2B5EF4-FFF2-40B4-BE49-F238E27FC236}">
                <a16:creationId xmlns:a16="http://schemas.microsoft.com/office/drawing/2014/main" id="{461BF33F-82FC-47E4-97C9-96B64E181478}"/>
              </a:ext>
            </a:extLst>
          </p:cNvPr>
          <p:cNvSpPr txBox="1"/>
          <p:nvPr/>
        </p:nvSpPr>
        <p:spPr>
          <a:xfrm>
            <a:off x="142614" y="1059120"/>
            <a:ext cx="9001386" cy="2092881"/>
          </a:xfrm>
          <a:prstGeom prst="rect">
            <a:avLst/>
          </a:prstGeom>
          <a:noFill/>
        </p:spPr>
        <p:txBody>
          <a:bodyPr wrap="square" rtlCol="0">
            <a:spAutoFit/>
          </a:bodyPr>
          <a:lstStyle/>
          <a:p>
            <a:r>
              <a:rPr lang="en-GB" dirty="0">
                <a:solidFill>
                  <a:schemeClr val="bg1"/>
                </a:solidFill>
              </a:rPr>
              <a:t>We hope this resource has been helpful to you.</a:t>
            </a:r>
          </a:p>
          <a:p>
            <a:endParaRPr lang="en-GB" dirty="0">
              <a:solidFill>
                <a:schemeClr val="bg1"/>
              </a:solidFill>
            </a:endParaRPr>
          </a:p>
          <a:p>
            <a:r>
              <a:rPr lang="en-GB" dirty="0">
                <a:solidFill>
                  <a:schemeClr val="bg1"/>
                </a:solidFill>
              </a:rPr>
              <a:t>For further information and resources for GCSE English Language you can visit the digital resources section of our website.  The following link will take you there:</a:t>
            </a:r>
          </a:p>
          <a:p>
            <a:r>
              <a:rPr lang="en-GB" sz="1400" dirty="0">
                <a:solidFill>
                  <a:schemeClr val="bg1"/>
                </a:solidFill>
                <a:latin typeface="+mj-lt"/>
                <a:cs typeface="Arial" panose="020B0604020202020204" pitchFamily="34" charset="0"/>
                <a:hlinkClick r:id="rId3"/>
              </a:rPr>
              <a:t>https://resources.eduqas.co.uk/Pages/ResourceByArgs.aspx?subId=11&amp;lvlId=2</a:t>
            </a:r>
            <a:r>
              <a:rPr lang="en-GB" sz="1400" dirty="0">
                <a:solidFill>
                  <a:schemeClr val="bg1"/>
                </a:solidFill>
                <a:latin typeface="+mj-lt"/>
                <a:cs typeface="Arial" panose="020B0604020202020204" pitchFamily="34" charset="0"/>
              </a:rPr>
              <a:t> </a:t>
            </a:r>
          </a:p>
          <a:p>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372294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524934" y="1399885"/>
            <a:ext cx="8229600" cy="3232043"/>
          </a:xfrm>
        </p:spPr>
        <p:txBody>
          <a:bodyPr>
            <a:normAutofit lnSpcReduction="10000"/>
          </a:bodyPr>
          <a:lstStyle/>
          <a:p>
            <a:pPr marL="342900" indent="-342900">
              <a:buFont typeface="Arial" panose="020B0604020202020204" pitchFamily="34" charset="0"/>
              <a:buChar char="•"/>
            </a:pPr>
            <a:r>
              <a:rPr lang="en-GB" dirty="0"/>
              <a:t>introduce </a:t>
            </a:r>
            <a:r>
              <a:rPr lang="en-GB" dirty="0">
                <a:solidFill>
                  <a:schemeClr val="tx1"/>
                </a:solidFill>
              </a:rPr>
              <a:t>guide </a:t>
            </a:r>
            <a:r>
              <a:rPr lang="en-GB" dirty="0"/>
              <a:t>writing</a:t>
            </a:r>
          </a:p>
          <a:p>
            <a:pPr marL="342900" indent="-342900">
              <a:buFont typeface="Arial" panose="020B0604020202020204" pitchFamily="34" charset="0"/>
              <a:buChar char="•"/>
            </a:pPr>
            <a:r>
              <a:rPr lang="en-GB" dirty="0"/>
              <a:t>discuss features of </a:t>
            </a:r>
            <a:r>
              <a:rPr lang="en-GB" dirty="0">
                <a:solidFill>
                  <a:schemeClr val="tx1"/>
                </a:solidFill>
              </a:rPr>
              <a:t>guide </a:t>
            </a:r>
            <a:r>
              <a:rPr lang="en-GB" dirty="0"/>
              <a:t>writing</a:t>
            </a:r>
          </a:p>
          <a:p>
            <a:pPr marL="342900" indent="-342900">
              <a:buFont typeface="Arial" panose="020B0604020202020204" pitchFamily="34" charset="0"/>
              <a:buChar char="•"/>
            </a:pPr>
            <a:r>
              <a:rPr lang="en-GB" dirty="0"/>
              <a:t>re-visit previous </a:t>
            </a:r>
            <a:r>
              <a:rPr lang="en-GB" dirty="0">
                <a:solidFill>
                  <a:schemeClr val="tx1"/>
                </a:solidFill>
              </a:rPr>
              <a:t>guide </a:t>
            </a:r>
            <a:r>
              <a:rPr lang="en-GB" dirty="0"/>
              <a:t>writing tasks</a:t>
            </a:r>
          </a:p>
          <a:p>
            <a:pPr marL="342900" indent="-342900">
              <a:buFont typeface="Arial" panose="020B0604020202020204" pitchFamily="34" charset="0"/>
              <a:buChar char="•"/>
            </a:pPr>
            <a:r>
              <a:rPr lang="en-GB" dirty="0"/>
              <a:t>share tips and look at how to write a successful </a:t>
            </a:r>
            <a:r>
              <a:rPr lang="en-GB" dirty="0">
                <a:solidFill>
                  <a:schemeClr val="tx1"/>
                </a:solidFill>
              </a:rPr>
              <a:t>guide</a:t>
            </a:r>
          </a:p>
          <a:p>
            <a:pPr marL="342900" indent="-342900">
              <a:buFont typeface="Arial" panose="020B0604020202020204" pitchFamily="34" charset="0"/>
              <a:buChar char="•"/>
            </a:pPr>
            <a:r>
              <a:rPr lang="en-GB" dirty="0"/>
              <a:t>consider sample plans and extracts</a:t>
            </a:r>
          </a:p>
          <a:p>
            <a:pPr marL="342900" indent="-342900">
              <a:buFont typeface="Arial" panose="020B0604020202020204" pitchFamily="34" charset="0"/>
              <a:buChar char="•"/>
            </a:pPr>
            <a:r>
              <a:rPr lang="en-GB" dirty="0"/>
              <a:t>provide full marked examples</a:t>
            </a:r>
          </a:p>
          <a:p>
            <a:pPr marL="342900" indent="-342900">
              <a:buFont typeface="Arial" panose="020B0604020202020204" pitchFamily="34" charset="0"/>
              <a:buChar char="•"/>
            </a:pPr>
            <a:r>
              <a:rPr lang="en-GB" dirty="0"/>
              <a:t>link to a revision sheet on </a:t>
            </a:r>
            <a:r>
              <a:rPr lang="en-GB" dirty="0">
                <a:solidFill>
                  <a:schemeClr val="tx1"/>
                </a:solidFill>
              </a:rPr>
              <a:t>guide </a:t>
            </a:r>
            <a:r>
              <a:rPr lang="en-GB" dirty="0"/>
              <a:t>writing</a:t>
            </a: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Aims of this presentation</a:t>
            </a:r>
          </a:p>
        </p:txBody>
      </p:sp>
    </p:spTree>
    <p:extLst>
      <p:ext uri="{BB962C8B-B14F-4D97-AF65-F5344CB8AC3E}">
        <p14:creationId xmlns:p14="http://schemas.microsoft.com/office/powerpoint/2010/main" val="248924709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42900" y="1085850"/>
            <a:ext cx="8197785" cy="4078089"/>
          </a:xfrm>
        </p:spPr>
        <p:txBody>
          <a:bodyPr>
            <a:normAutofit fontScale="25000" lnSpcReduction="20000"/>
          </a:bodyPr>
          <a:lstStyle/>
          <a:p>
            <a:pPr>
              <a:lnSpc>
                <a:spcPct val="120000"/>
              </a:lnSpc>
            </a:pPr>
            <a:r>
              <a:rPr lang="en-GB" sz="7200" b="1" dirty="0"/>
              <a:t>What do you need to know?</a:t>
            </a:r>
          </a:p>
          <a:p>
            <a:pPr>
              <a:lnSpc>
                <a:spcPct val="120000"/>
              </a:lnSpc>
            </a:pPr>
            <a:endParaRPr lang="en-GB" sz="7200" b="1" dirty="0">
              <a:solidFill>
                <a:schemeClr val="tx1"/>
              </a:solidFill>
              <a:latin typeface="+mn-lt"/>
            </a:endParaRPr>
          </a:p>
          <a:p>
            <a:pPr>
              <a:lnSpc>
                <a:spcPct val="120000"/>
              </a:lnSpc>
              <a:spcBef>
                <a:spcPts val="1000"/>
              </a:spcBef>
            </a:pPr>
            <a:r>
              <a:rPr lang="en-GB" sz="7200" b="1" dirty="0">
                <a:solidFill>
                  <a:schemeClr val="tx1"/>
                </a:solidFill>
                <a:effectLst/>
                <a:latin typeface="+mn-lt"/>
                <a:ea typeface="Times New Roman" panose="02020603050405020304" pitchFamily="18" charset="0"/>
                <a:cs typeface="Times New Roman" panose="02020603050405020304" pitchFamily="18" charset="0"/>
              </a:rPr>
              <a:t>Audience</a:t>
            </a:r>
          </a:p>
          <a:p>
            <a:pPr>
              <a:lnSpc>
                <a:spcPct val="120000"/>
              </a:lnSpc>
              <a:spcBef>
                <a:spcPts val="1000"/>
              </a:spcBef>
            </a:pPr>
            <a:r>
              <a:rPr lang="en-GB" sz="7200" dirty="0">
                <a:solidFill>
                  <a:schemeClr val="tx1"/>
                </a:solidFill>
                <a:latin typeface="+mn-lt"/>
                <a:ea typeface="Times New Roman" panose="02020603050405020304" pitchFamily="18" charset="0"/>
                <a:cs typeface="Times New Roman" panose="02020603050405020304" pitchFamily="18" charset="0"/>
              </a:rPr>
              <a:t>Have you been given a specific audience in the task title? Who is the guide aimed at (teenagers, the general public, younger people)?  What details can you include to interest the audience? </a:t>
            </a:r>
            <a:endParaRPr lang="en-GB" sz="72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endParaRPr lang="en-GB" sz="7200" b="1" dirty="0">
              <a:solidFill>
                <a:schemeClr val="tx1"/>
              </a:solidFill>
              <a:effectLst/>
              <a:latin typeface="+mn-lt"/>
              <a:ea typeface="Calibri" panose="020F0502020204030204" pitchFamily="34" charset="0"/>
              <a:cs typeface="Calibri" panose="020F0502020204030204" pitchFamily="34" charset="0"/>
            </a:endParaRPr>
          </a:p>
          <a:p>
            <a:pPr>
              <a:lnSpc>
                <a:spcPct val="120000"/>
              </a:lnSpc>
              <a:spcAft>
                <a:spcPts val="1000"/>
              </a:spcAft>
            </a:pPr>
            <a:r>
              <a:rPr lang="en-GB" sz="7200" b="1" dirty="0">
                <a:solidFill>
                  <a:schemeClr val="tx1"/>
                </a:solidFill>
                <a:effectLst/>
                <a:latin typeface="+mn-lt"/>
                <a:ea typeface="Calibri" panose="020F0502020204030204" pitchFamily="34" charset="0"/>
                <a:cs typeface="Calibri" panose="020F0502020204030204" pitchFamily="34" charset="0"/>
              </a:rPr>
              <a:t>Purpose</a:t>
            </a:r>
          </a:p>
          <a:p>
            <a:pPr>
              <a:lnSpc>
                <a:spcPct val="120000"/>
              </a:lnSpc>
              <a:spcAft>
                <a:spcPts val="1000"/>
              </a:spcAft>
            </a:pPr>
            <a:r>
              <a:rPr lang="en-GB" sz="7200" b="1" dirty="0">
                <a:solidFill>
                  <a:schemeClr val="tx1"/>
                </a:solidFill>
                <a:latin typeface="+mn-lt"/>
                <a:ea typeface="Calibri" panose="020F0502020204030204" pitchFamily="34" charset="0"/>
                <a:cs typeface="Calibri" panose="020F0502020204030204" pitchFamily="34" charset="0"/>
              </a:rPr>
              <a:t>W</a:t>
            </a:r>
            <a:r>
              <a:rPr lang="en-GB" sz="7200" b="1" dirty="0">
                <a:solidFill>
                  <a:schemeClr val="tx1"/>
                </a:solidFill>
                <a:effectLst/>
                <a:latin typeface="+mn-lt"/>
                <a:ea typeface="Calibri" panose="020F0502020204030204" pitchFamily="34" charset="0"/>
                <a:cs typeface="Calibri" panose="020F0502020204030204" pitchFamily="34" charset="0"/>
              </a:rPr>
              <a:t>hat is your writing tryin</a:t>
            </a:r>
            <a:r>
              <a:rPr lang="en-GB" sz="7200" b="1" dirty="0">
                <a:solidFill>
                  <a:schemeClr val="tx1"/>
                </a:solidFill>
                <a:latin typeface="+mn-lt"/>
                <a:ea typeface="Calibri" panose="020F0502020204030204" pitchFamily="34" charset="0"/>
                <a:cs typeface="Calibri" panose="020F0502020204030204" pitchFamily="34" charset="0"/>
              </a:rPr>
              <a:t>g to achieve</a:t>
            </a:r>
            <a:r>
              <a:rPr lang="en-GB" sz="7200" b="1" dirty="0">
                <a:solidFill>
                  <a:schemeClr val="tx1"/>
                </a:solidFill>
                <a:effectLst/>
                <a:latin typeface="+mn-lt"/>
                <a:ea typeface="Calibri" panose="020F0502020204030204" pitchFamily="34" charset="0"/>
                <a:cs typeface="Calibri" panose="020F0502020204030204" pitchFamily="34" charset="0"/>
              </a:rPr>
              <a:t>? </a:t>
            </a:r>
            <a:r>
              <a:rPr lang="en-GB" sz="7200" b="1" dirty="0">
                <a:solidFill>
                  <a:schemeClr val="tx1"/>
                </a:solidFill>
                <a:latin typeface="+mn-lt"/>
                <a:ea typeface="Calibri" panose="020F0502020204030204" pitchFamily="34" charset="0"/>
                <a:cs typeface="Calibri" panose="020F0502020204030204" pitchFamily="34" charset="0"/>
              </a:rPr>
              <a:t>For example, you may need to consider the following</a:t>
            </a:r>
            <a:r>
              <a:rPr lang="en-GB" sz="7200" b="1" dirty="0">
                <a:solidFill>
                  <a:schemeClr val="tx1"/>
                </a:solidFill>
                <a:effectLst/>
                <a:latin typeface="+mn-lt"/>
                <a:ea typeface="Calibri" panose="020F0502020204030204" pitchFamily="34" charset="0"/>
                <a:cs typeface="Calibri" panose="020F0502020204030204" pitchFamily="34" charset="0"/>
              </a:rPr>
              <a:t>:</a:t>
            </a:r>
          </a:p>
          <a:p>
            <a:pPr marL="450850" indent="-285750">
              <a:lnSpc>
                <a:spcPct val="120000"/>
              </a:lnSpc>
              <a:spcAft>
                <a:spcPts val="0"/>
              </a:spcAft>
              <a:buFontTx/>
              <a:buChar char="-"/>
            </a:pPr>
            <a:r>
              <a:rPr lang="en-GB" sz="7200" dirty="0">
                <a:solidFill>
                  <a:schemeClr val="tx1"/>
                </a:solidFill>
                <a:effectLst/>
                <a:latin typeface="+mn-lt"/>
                <a:ea typeface="Calibri" panose="020F0502020204030204" pitchFamily="34" charset="0"/>
                <a:cs typeface="Calibri" panose="020F0502020204030204" pitchFamily="34" charset="0"/>
              </a:rPr>
              <a:t>A guide gives a reader a ‘tour’ through a topic. Do you want to inform, persuade or entertain them? </a:t>
            </a:r>
          </a:p>
          <a:p>
            <a:pPr marL="450850" indent="-285750">
              <a:lnSpc>
                <a:spcPct val="120000"/>
              </a:lnSpc>
              <a:spcAft>
                <a:spcPts val="0"/>
              </a:spcAft>
              <a:buFontTx/>
              <a:buChar char="-"/>
            </a:pPr>
            <a:r>
              <a:rPr lang="en-GB" sz="7200" dirty="0">
                <a:solidFill>
                  <a:schemeClr val="tx1"/>
                </a:solidFill>
                <a:latin typeface="+mn-lt"/>
                <a:ea typeface="Calibri" panose="020F0502020204030204" pitchFamily="34" charset="0"/>
                <a:cs typeface="Calibri" panose="020F0502020204030204" pitchFamily="34" charset="0"/>
              </a:rPr>
              <a:t>A guide has a strong personal viewpoint throughout</a:t>
            </a:r>
          </a:p>
          <a:p>
            <a:pPr marL="450850" indent="-285750">
              <a:lnSpc>
                <a:spcPct val="120000"/>
              </a:lnSpc>
              <a:spcAft>
                <a:spcPts val="0"/>
              </a:spcAft>
              <a:buFontTx/>
              <a:buChar char="-"/>
            </a:pPr>
            <a:r>
              <a:rPr lang="en-GB" sz="7200" dirty="0">
                <a:solidFill>
                  <a:schemeClr val="tx1"/>
                </a:solidFill>
                <a:effectLst/>
                <a:latin typeface="+mn-lt"/>
                <a:ea typeface="Calibri" panose="020F0502020204030204" pitchFamily="34" charset="0"/>
                <a:cs typeface="Calibri" panose="020F0502020204030204" pitchFamily="34" charset="0"/>
              </a:rPr>
              <a:t>A guide usually tries to get the reader to share the writer’s views</a:t>
            </a:r>
          </a:p>
          <a:p>
            <a:pPr marL="165100">
              <a:lnSpc>
                <a:spcPct val="120000"/>
              </a:lnSpc>
              <a:spcAft>
                <a:spcPts val="0"/>
              </a:spcAft>
            </a:pPr>
            <a:endParaRPr lang="en-GB"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endParaRPr lang="en-GB" dirty="0"/>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806652" cy="704296"/>
          </a:xfrm>
        </p:spPr>
        <p:txBody>
          <a:bodyPr>
            <a:normAutofit/>
          </a:bodyPr>
          <a:lstStyle/>
          <a:p>
            <a:r>
              <a:rPr lang="en-GB" b="1" dirty="0">
                <a:solidFill>
                  <a:schemeClr val="accent6">
                    <a:lumMod val="20000"/>
                    <a:lumOff val="80000"/>
                  </a:schemeClr>
                </a:solidFill>
              </a:rPr>
              <a:t>Introduction to guide writing</a:t>
            </a:r>
          </a:p>
        </p:txBody>
      </p:sp>
    </p:spTree>
    <p:extLst>
      <p:ext uri="{BB962C8B-B14F-4D97-AF65-F5344CB8AC3E}">
        <p14:creationId xmlns:p14="http://schemas.microsoft.com/office/powerpoint/2010/main" val="249292827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499620" y="1076325"/>
            <a:ext cx="8059917" cy="3965539"/>
          </a:xfrm>
        </p:spPr>
        <p:txBody>
          <a:bodyPr>
            <a:normAutofit fontScale="25000" lnSpcReduction="20000"/>
          </a:bodyPr>
          <a:lstStyle/>
          <a:p>
            <a:pPr>
              <a:lnSpc>
                <a:spcPct val="120000"/>
              </a:lnSpc>
            </a:pPr>
            <a:r>
              <a:rPr lang="en-GB" sz="7200" b="1" dirty="0"/>
              <a:t>What do you need to know?</a:t>
            </a:r>
          </a:p>
          <a:p>
            <a:pPr>
              <a:lnSpc>
                <a:spcPct val="120000"/>
              </a:lnSpc>
            </a:pPr>
            <a:endParaRPr lang="en-GB" sz="7200" b="1" dirty="0"/>
          </a:p>
          <a:p>
            <a:pPr marL="165100">
              <a:lnSpc>
                <a:spcPct val="120000"/>
              </a:lnSpc>
              <a:spcAft>
                <a:spcPts val="0"/>
              </a:spcAft>
            </a:pPr>
            <a:endParaRPr lang="en-GB"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8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a:t>
            </a:r>
          </a:p>
          <a:p>
            <a:pPr>
              <a:lnSpc>
                <a:spcPct val="120000"/>
              </a:lnSpc>
              <a:spcAft>
                <a:spcPts val="1000"/>
              </a:spcAft>
            </a:pPr>
            <a:r>
              <a:rPr lang="en-GB" sz="8000"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sz="8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is the appropriate tone for your writing?</a:t>
            </a:r>
            <a:r>
              <a:rPr lang="en-GB" sz="8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8000" dirty="0">
                <a:solidFill>
                  <a:schemeClr val="tx1"/>
                </a:solidFill>
                <a:latin typeface="Calibri" panose="020F0502020204030204" pitchFamily="34" charset="0"/>
                <a:ea typeface="Calibri" panose="020F0502020204030204" pitchFamily="34" charset="0"/>
                <a:cs typeface="Calibri" panose="020F0502020204030204" pitchFamily="34" charset="0"/>
              </a:rPr>
              <a:t>This depends on what you feel about the topic you are writing about. If your guide is to share negative information then the tone will be negative, critical and serious. If your guide is positive the tone may be upbeat, lively and informative.</a:t>
            </a:r>
          </a:p>
          <a:p>
            <a:pPr>
              <a:lnSpc>
                <a:spcPct val="120000"/>
              </a:lnSpc>
              <a:spcAft>
                <a:spcPts val="1000"/>
              </a:spcAft>
            </a:pPr>
            <a:r>
              <a:rPr lang="en-GB" sz="8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a:t>
            </a:r>
          </a:p>
          <a:p>
            <a:pPr>
              <a:lnSpc>
                <a:spcPct val="120000"/>
              </a:lnSpc>
              <a:spcAft>
                <a:spcPts val="1000"/>
              </a:spcAft>
            </a:pPr>
            <a:r>
              <a:rPr lang="en-GB" sz="8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need to know about layout?  </a:t>
            </a:r>
          </a:p>
          <a:p>
            <a:pPr>
              <a:lnSpc>
                <a:spcPct val="120000"/>
              </a:lnSpc>
              <a:spcAft>
                <a:spcPts val="1000"/>
              </a:spcAft>
            </a:pPr>
            <a:r>
              <a:rPr lang="en-GB" sz="80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no specific rules for a guide but you should give your guide a clear title. All guides should be organised into paragraphs. Subheadings can be used, if relevant. </a:t>
            </a:r>
            <a:endParaRPr lang="en-GB" sz="8000" dirty="0">
              <a:solidFill>
                <a:schemeClr val="tx1"/>
              </a:solidFill>
            </a:endParaRP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806652" cy="704296"/>
          </a:xfrm>
        </p:spPr>
        <p:txBody>
          <a:bodyPr>
            <a:normAutofit/>
          </a:bodyPr>
          <a:lstStyle/>
          <a:p>
            <a:r>
              <a:rPr lang="en-GB" b="1" dirty="0">
                <a:solidFill>
                  <a:schemeClr val="accent6">
                    <a:lumMod val="20000"/>
                    <a:lumOff val="80000"/>
                  </a:schemeClr>
                </a:solidFill>
              </a:rPr>
              <a:t>Introduction to guide writing</a:t>
            </a:r>
          </a:p>
        </p:txBody>
      </p:sp>
    </p:spTree>
    <p:extLst>
      <p:ext uri="{BB962C8B-B14F-4D97-AF65-F5344CB8AC3E}">
        <p14:creationId xmlns:p14="http://schemas.microsoft.com/office/powerpoint/2010/main" val="70699673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4"/>
          </p:nvPr>
        </p:nvSpPr>
        <p:spPr>
          <a:xfrm>
            <a:off x="1706907" y="120749"/>
            <a:ext cx="8418513" cy="1046163"/>
          </a:xfrm>
        </p:spPr>
        <p:txBody>
          <a:bodyPr>
            <a:normAutofit/>
          </a:bodyPr>
          <a:lstStyle/>
          <a:p>
            <a:pPr>
              <a:spcAft>
                <a:spcPts val="600"/>
              </a:spcAft>
            </a:pPr>
            <a:r>
              <a:rPr lang="en-GB" b="1" dirty="0">
                <a:solidFill>
                  <a:schemeClr val="bg1"/>
                </a:solidFill>
              </a:rPr>
              <a:t>Sample questions</a:t>
            </a:r>
          </a:p>
        </p:txBody>
      </p:sp>
      <p:graphicFrame>
        <p:nvGraphicFramePr>
          <p:cNvPr id="4" name="Table 3">
            <a:extLst>
              <a:ext uri="{FF2B5EF4-FFF2-40B4-BE49-F238E27FC236}">
                <a16:creationId xmlns:a16="http://schemas.microsoft.com/office/drawing/2014/main" id="{7784A7BF-C71C-4CCF-8852-82C9B712C38C}"/>
              </a:ext>
            </a:extLst>
          </p:cNvPr>
          <p:cNvGraphicFramePr>
            <a:graphicFrameLocks noGrp="1"/>
          </p:cNvGraphicFramePr>
          <p:nvPr>
            <p:extLst>
              <p:ext uri="{D42A27DB-BD31-4B8C-83A1-F6EECF244321}">
                <p14:modId xmlns:p14="http://schemas.microsoft.com/office/powerpoint/2010/main" val="3499696441"/>
              </p:ext>
            </p:extLst>
          </p:nvPr>
        </p:nvGraphicFramePr>
        <p:xfrm>
          <a:off x="1209676" y="1593132"/>
          <a:ext cx="7133046" cy="4390768"/>
        </p:xfrm>
        <a:graphic>
          <a:graphicData uri="http://schemas.openxmlformats.org/drawingml/2006/table">
            <a:tbl>
              <a:tblPr firstRow="1" firstCol="1" bandRow="1"/>
              <a:tblGrid>
                <a:gridCol w="7133046">
                  <a:extLst>
                    <a:ext uri="{9D8B030D-6E8A-4147-A177-3AD203B41FA5}">
                      <a16:colId xmlns:a16="http://schemas.microsoft.com/office/drawing/2014/main" val="1459541969"/>
                    </a:ext>
                  </a:extLst>
                </a:gridCol>
              </a:tblGrid>
              <a:tr h="285704">
                <a:tc>
                  <a:txBody>
                    <a:bodyPr/>
                    <a:lstStyle/>
                    <a:p>
                      <a:pPr marL="0" marR="0">
                        <a:lnSpc>
                          <a:spcPct val="107000"/>
                        </a:lnSpc>
                        <a:spcBef>
                          <a:spcPts val="0"/>
                        </a:spcBef>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Writing a guide– exam tasks: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86043"/>
                  </a:ext>
                </a:extLst>
              </a:tr>
              <a:tr h="263747">
                <a:tc>
                  <a:txBody>
                    <a:bodyPr/>
                    <a:lstStyle/>
                    <a:p>
                      <a:pPr marL="0" marR="0">
                        <a:lnSpc>
                          <a:spcPct val="107000"/>
                        </a:lnSpc>
                        <a:spcBef>
                          <a:spcPts val="0"/>
                        </a:spcBef>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2020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78678"/>
                  </a:ext>
                </a:extLst>
              </a:tr>
              <a:tr h="815723">
                <a:tc>
                  <a:txBody>
                    <a:bodyPr/>
                    <a:lstStyle/>
                    <a:p>
                      <a:pPr marL="0" marR="0">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Write a lively guide to surviving the teenage years for a school/college magazine.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023409"/>
                  </a:ext>
                </a:extLst>
              </a:tr>
              <a:tr h="285704">
                <a:tc>
                  <a:txBody>
                    <a:bodyPr/>
                    <a:lstStyle/>
                    <a:p>
                      <a:pPr marL="0" marR="0">
                        <a:lnSpc>
                          <a:spcPct val="107000"/>
                        </a:lnSpc>
                        <a:spcBef>
                          <a:spcPts val="0"/>
                        </a:spcBef>
                        <a:spcAft>
                          <a:spcPts val="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Writing a guide– sample tasks: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952819"/>
                  </a:ext>
                </a:extLst>
              </a:tr>
              <a:tr h="815723">
                <a:tc>
                  <a:txBody>
                    <a:bodyPr/>
                    <a:lstStyle/>
                    <a:p>
                      <a:pPr marL="0" marR="0">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Write an informative guide for new students who plan to join your school or college.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184506"/>
                  </a:ext>
                </a:extLst>
              </a:tr>
              <a:tr h="1091711">
                <a:tc>
                  <a:txBody>
                    <a:bodyPr/>
                    <a:lstStyle/>
                    <a:p>
                      <a:pPr marL="0" marR="0">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Write a lively guide for visitors to your local area.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919534"/>
                  </a:ext>
                </a:extLst>
              </a:tr>
              <a:tr h="815723">
                <a:tc>
                  <a:txBody>
                    <a:bodyPr/>
                    <a:lstStyle/>
                    <a:p>
                      <a:pPr marL="0" marR="0">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Write a guide for other GCSE students giving advice and information on how to survive their GCSE year.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368827"/>
                  </a:ext>
                </a:extLst>
              </a:tr>
            </a:tbl>
          </a:graphicData>
        </a:graphic>
      </p:graphicFrame>
    </p:spTree>
    <p:extLst>
      <p:ext uri="{BB962C8B-B14F-4D97-AF65-F5344CB8AC3E}">
        <p14:creationId xmlns:p14="http://schemas.microsoft.com/office/powerpoint/2010/main" val="403502840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CF5B7A-0AEB-42E3-93EC-67E381F5AC21}"/>
              </a:ext>
            </a:extLst>
          </p:cNvPr>
          <p:cNvSpPr txBox="1"/>
          <p:nvPr/>
        </p:nvSpPr>
        <p:spPr>
          <a:xfrm>
            <a:off x="475376" y="2399961"/>
            <a:ext cx="81765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To help you plan a response to this question, can you answer the following questions?</a:t>
            </a:r>
          </a:p>
        </p:txBody>
      </p:sp>
      <p:graphicFrame>
        <p:nvGraphicFramePr>
          <p:cNvPr id="11" name="Table 11">
            <a:extLst>
              <a:ext uri="{FF2B5EF4-FFF2-40B4-BE49-F238E27FC236}">
                <a16:creationId xmlns:a16="http://schemas.microsoft.com/office/drawing/2014/main" id="{129A7402-9BDB-4FA1-9930-F1D599C1BD72}"/>
              </a:ext>
            </a:extLst>
          </p:cNvPr>
          <p:cNvGraphicFramePr>
            <a:graphicFrameLocks noGrp="1"/>
          </p:cNvGraphicFramePr>
          <p:nvPr>
            <p:extLst>
              <p:ext uri="{D42A27DB-BD31-4B8C-83A1-F6EECF244321}">
                <p14:modId xmlns:p14="http://schemas.microsoft.com/office/powerpoint/2010/main" val="1110269510"/>
              </p:ext>
            </p:extLst>
          </p:nvPr>
        </p:nvGraphicFramePr>
        <p:xfrm>
          <a:off x="532732" y="3125404"/>
          <a:ext cx="7620000" cy="2926080"/>
        </p:xfrm>
        <a:graphic>
          <a:graphicData uri="http://schemas.openxmlformats.org/drawingml/2006/table">
            <a:tbl>
              <a:tblPr firstRow="1" bandRow="1">
                <a:tableStyleId>{93296810-A885-4BE3-A3E7-6D5BEEA58F35}</a:tableStyleId>
              </a:tblPr>
              <a:tblGrid>
                <a:gridCol w="7620000">
                  <a:extLst>
                    <a:ext uri="{9D8B030D-6E8A-4147-A177-3AD203B41FA5}">
                      <a16:colId xmlns:a16="http://schemas.microsoft.com/office/drawing/2014/main" val="2750883974"/>
                    </a:ext>
                  </a:extLst>
                </a:gridCol>
              </a:tblGrid>
              <a:tr h="364416">
                <a:tc>
                  <a:txBody>
                    <a:bodyPr/>
                    <a:lstStyle/>
                    <a:p>
                      <a:r>
                        <a:rPr lang="en-GB" dirty="0"/>
                        <a:t>Questions</a:t>
                      </a:r>
                    </a:p>
                  </a:txBody>
                  <a:tcPr/>
                </a:tc>
                <a:extLst>
                  <a:ext uri="{0D108BD9-81ED-4DB2-BD59-A6C34878D82A}">
                    <a16:rowId xmlns:a16="http://schemas.microsoft.com/office/drawing/2014/main" val="4254995325"/>
                  </a:ext>
                </a:extLst>
              </a:tr>
              <a:tr h="427839">
                <a:tc>
                  <a:txBody>
                    <a:bodyPr/>
                    <a:lstStyle/>
                    <a:p>
                      <a:r>
                        <a:rPr lang="en-GB" dirty="0"/>
                        <a:t>What are your views about your school and college (strengths and weaknesses)? What would someone new need to know? </a:t>
                      </a:r>
                    </a:p>
                  </a:txBody>
                  <a:tcPr/>
                </a:tc>
                <a:extLst>
                  <a:ext uri="{0D108BD9-81ED-4DB2-BD59-A6C34878D82A}">
                    <a16:rowId xmlns:a16="http://schemas.microsoft.com/office/drawing/2014/main" val="211895640"/>
                  </a:ext>
                </a:extLst>
              </a:tr>
              <a:tr h="574478">
                <a:tc>
                  <a:txBody>
                    <a:bodyPr/>
                    <a:lstStyle/>
                    <a:p>
                      <a:r>
                        <a:rPr lang="en-GB" dirty="0"/>
                        <a:t>The audience you are writing for is other students. How will you make them trust you/listen to you? What tone or techniques will you use? </a:t>
                      </a:r>
                    </a:p>
                  </a:txBody>
                  <a:tcPr/>
                </a:tc>
                <a:extLst>
                  <a:ext uri="{0D108BD9-81ED-4DB2-BD59-A6C34878D82A}">
                    <a16:rowId xmlns:a16="http://schemas.microsoft.com/office/drawing/2014/main" val="3476978333"/>
                  </a:ext>
                </a:extLst>
              </a:tr>
              <a:tr h="574478">
                <a:tc>
                  <a:txBody>
                    <a:bodyPr/>
                    <a:lstStyle/>
                    <a:p>
                      <a:r>
                        <a:rPr lang="en-GB" dirty="0"/>
                        <a:t>How will you set out your work? What title will you use? How will you begin your guide so that someone wants to continue reading it? </a:t>
                      </a:r>
                    </a:p>
                  </a:txBody>
                  <a:tcPr/>
                </a:tc>
                <a:extLst>
                  <a:ext uri="{0D108BD9-81ED-4DB2-BD59-A6C34878D82A}">
                    <a16:rowId xmlns:a16="http://schemas.microsoft.com/office/drawing/2014/main" val="2649972494"/>
                  </a:ext>
                </a:extLst>
              </a:tr>
              <a:tr h="574478">
                <a:tc>
                  <a:txBody>
                    <a:bodyPr/>
                    <a:lstStyle/>
                    <a:p>
                      <a:r>
                        <a:rPr lang="en-GB" dirty="0"/>
                        <a:t>How will you prioritise your information? What are the most important facts for someone new?</a:t>
                      </a:r>
                    </a:p>
                  </a:txBody>
                  <a:tcPr/>
                </a:tc>
                <a:extLst>
                  <a:ext uri="{0D108BD9-81ED-4DB2-BD59-A6C34878D82A}">
                    <a16:rowId xmlns:a16="http://schemas.microsoft.com/office/drawing/2014/main" val="615454501"/>
                  </a:ext>
                </a:extLst>
              </a:tr>
            </a:tbl>
          </a:graphicData>
        </a:graphic>
      </p:graphicFrame>
      <p:sp>
        <p:nvSpPr>
          <p:cNvPr id="12" name="Text Placeholder 2">
            <a:extLst>
              <a:ext uri="{FF2B5EF4-FFF2-40B4-BE49-F238E27FC236}">
                <a16:creationId xmlns:a16="http://schemas.microsoft.com/office/drawing/2014/main" id="{D9B4AA4A-CBB7-480F-A627-607E28D14DAD}"/>
              </a:ext>
            </a:extLst>
          </p:cNvPr>
          <p:cNvSpPr txBox="1">
            <a:spLocks/>
          </p:cNvSpPr>
          <p:nvPr/>
        </p:nvSpPr>
        <p:spPr>
          <a:xfrm>
            <a:off x="1680412" y="202604"/>
            <a:ext cx="7035750" cy="595909"/>
          </a:xfrm>
          <a:prstGeom prst="rect">
            <a:avLst/>
          </a:prstGeom>
        </p:spPr>
        <p:txBody>
          <a:bodyPr vert="horz" lIns="91440" tIns="45720" rIns="91440" bIns="45720" rtlCol="0">
            <a:normAutofit fontScale="925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3200" b="1" i="0" u="none" strike="noStrike" kern="1200" cap="none" spc="0" normalizeH="0" baseline="0" noProof="0" dirty="0">
                <a:ln>
                  <a:noFill/>
                </a:ln>
                <a:solidFill>
                  <a:srgbClr val="F79646">
                    <a:lumMod val="20000"/>
                    <a:lumOff val="80000"/>
                  </a:srgbClr>
                </a:solidFill>
                <a:effectLst/>
                <a:uLnTx/>
                <a:uFillTx/>
                <a:latin typeface="Arial" panose="020B0604020202020204" pitchFamily="34" charset="0"/>
                <a:ea typeface="+mn-ea"/>
                <a:cs typeface="Arial" panose="020B0604020202020204" pitchFamily="34" charset="0"/>
              </a:rPr>
              <a:t>Getting to grips with </a:t>
            </a:r>
            <a:r>
              <a:rPr kumimoji="0" lang="en-GB" sz="3200" b="1" i="0" u="none" strike="noStrike" kern="1200" cap="none" spc="0" normalizeH="0" baseline="0" noProof="0">
                <a:ln>
                  <a:noFill/>
                </a:ln>
                <a:solidFill>
                  <a:srgbClr val="F79646">
                    <a:lumMod val="20000"/>
                    <a:lumOff val="80000"/>
                  </a:srgbClr>
                </a:solidFill>
                <a:effectLst/>
                <a:uLnTx/>
                <a:uFillTx/>
                <a:latin typeface="Arial" panose="020B0604020202020204" pitchFamily="34" charset="0"/>
                <a:ea typeface="+mn-ea"/>
                <a:cs typeface="Arial" panose="020B0604020202020204" pitchFamily="34" charset="0"/>
              </a:rPr>
              <a:t>writing a </a:t>
            </a:r>
            <a:r>
              <a:rPr kumimoji="0" lang="en-GB" sz="3200" b="1" i="0" u="none" strike="noStrike" kern="1200" cap="none" spc="0" normalizeH="0" baseline="0" noProof="0" dirty="0">
                <a:ln>
                  <a:noFill/>
                </a:ln>
                <a:solidFill>
                  <a:srgbClr val="F79646">
                    <a:lumMod val="20000"/>
                    <a:lumOff val="80000"/>
                  </a:srgbClr>
                </a:solidFill>
                <a:effectLst/>
                <a:uLnTx/>
                <a:uFillTx/>
                <a:latin typeface="Arial" panose="020B0604020202020204" pitchFamily="34" charset="0"/>
                <a:ea typeface="+mn-ea"/>
                <a:cs typeface="Arial" panose="020B0604020202020204" pitchFamily="34" charset="0"/>
              </a:rPr>
              <a:t>guide</a:t>
            </a:r>
          </a:p>
        </p:txBody>
      </p:sp>
      <p:sp>
        <p:nvSpPr>
          <p:cNvPr id="13" name="TextBox 12">
            <a:extLst>
              <a:ext uri="{FF2B5EF4-FFF2-40B4-BE49-F238E27FC236}">
                <a16:creationId xmlns:a16="http://schemas.microsoft.com/office/drawing/2014/main" id="{573DF858-EC2F-4DC7-9DB3-AD2E18628149}"/>
              </a:ext>
            </a:extLst>
          </p:cNvPr>
          <p:cNvSpPr txBox="1"/>
          <p:nvPr/>
        </p:nvSpPr>
        <p:spPr>
          <a:xfrm>
            <a:off x="532732" y="1062427"/>
            <a:ext cx="8061822" cy="750975"/>
          </a:xfrm>
          <a:prstGeom prst="rect">
            <a:avLst/>
          </a:prstGeom>
          <a:noFill/>
          <a:ln>
            <a:solidFill>
              <a:schemeClr val="tx1"/>
            </a:solidFill>
          </a:ln>
        </p:spPr>
        <p:txBody>
          <a:bodyPr wrap="square">
            <a:spAutoFit/>
          </a:bodyPr>
          <a:lstStyle/>
          <a:p>
            <a:pPr marL="0" marR="0" algn="l" fontAlgn="t">
              <a:lnSpc>
                <a:spcPct val="107000"/>
              </a:lnSpc>
              <a:spcBef>
                <a:spcPts val="0"/>
              </a:spcBef>
              <a:spcAft>
                <a:spcPts val="0"/>
              </a:spcAft>
            </a:pPr>
            <a:r>
              <a:rPr lang="en-GB" sz="2000" dirty="0">
                <a:effectLst/>
                <a:ea typeface="Calibri" panose="020F0502020204030204" pitchFamily="34" charset="0"/>
                <a:cs typeface="Times New Roman" panose="02020603050405020304" pitchFamily="18" charset="0"/>
              </a:rPr>
              <a:t>Write an informative guide for new students who plan to join your school or college.                                                                                                                  </a:t>
            </a:r>
            <a:r>
              <a:rPr lang="en-GB" sz="2000" b="0" i="0" u="none" strike="noStrike" dirty="0">
                <a:effectLst/>
                <a:ea typeface="Calibri" panose="020F0502020204030204" pitchFamily="34" charset="0"/>
                <a:cs typeface="Times New Roman" panose="02020603050405020304" pitchFamily="18" charset="0"/>
              </a:rPr>
              <a:t>	[20]</a:t>
            </a:r>
            <a:endParaRPr kumimoji="0" lang="en-GB" sz="20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7810315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Features of guide writing</a:t>
            </a:r>
          </a:p>
        </p:txBody>
      </p:sp>
      <p:sp>
        <p:nvSpPr>
          <p:cNvPr id="5" name="TextBox 4">
            <a:extLst>
              <a:ext uri="{FF2B5EF4-FFF2-40B4-BE49-F238E27FC236}">
                <a16:creationId xmlns:a16="http://schemas.microsoft.com/office/drawing/2014/main" id="{6FEAFAD5-3EAF-4AA7-BFAD-6F019932139A}"/>
              </a:ext>
            </a:extLst>
          </p:cNvPr>
          <p:cNvSpPr txBox="1"/>
          <p:nvPr/>
        </p:nvSpPr>
        <p:spPr>
          <a:xfrm>
            <a:off x="2697375" y="1036949"/>
            <a:ext cx="4289196" cy="5632311"/>
          </a:xfrm>
          <a:prstGeom prst="rect">
            <a:avLst/>
          </a:prstGeom>
          <a:noFill/>
          <a:ln>
            <a:solidFill>
              <a:schemeClr val="tx1"/>
            </a:solidFill>
          </a:ln>
        </p:spPr>
        <p:txBody>
          <a:bodyPr wrap="square" rtlCol="0">
            <a:spAutoFit/>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The Rough Guide to </a:t>
            </a:r>
            <a:r>
              <a:rPr lang="en-US" sz="1200" dirty="0" err="1">
                <a:effectLst/>
                <a:latin typeface="Calibri" panose="020F0502020204030204" pitchFamily="34" charset="0"/>
                <a:ea typeface="Times New Roman" panose="02020603050405020304" pitchFamily="18" charset="0"/>
              </a:rPr>
              <a:t>Sidmouth</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This delightful Regency seaside town has for a long time now claimed the title as one of the south west’s most popular tourist resorts.  The question is, ‘Why?’ Naturally the immediate response is to say the beach.  Yes, I can see the attraction of a stony beach complete with promenade and overpriced ice-cream kiosks to those from large, built-up cities but for those who have experienced the clear turquoise water of the beach at St Ives or the golden sands of the Lizard peninsular, this is nothing special.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Perhaps it is the lush and leafy Connaught Gardens? I think not. In comparison to the Lost Gardens of </a:t>
            </a:r>
            <a:r>
              <a:rPr lang="en-US" sz="1200" dirty="0" err="1">
                <a:effectLst/>
                <a:latin typeface="Calibri" panose="020F0502020204030204" pitchFamily="34" charset="0"/>
                <a:ea typeface="Times New Roman" panose="02020603050405020304" pitchFamily="18" charset="0"/>
              </a:rPr>
              <a:t>Helligan</a:t>
            </a:r>
            <a:r>
              <a:rPr lang="en-US" sz="1200" dirty="0">
                <a:effectLst/>
                <a:latin typeface="Calibri" panose="020F0502020204030204" pitchFamily="34" charset="0"/>
                <a:ea typeface="Times New Roman" panose="02020603050405020304" pitchFamily="18" charset="0"/>
              </a:rPr>
              <a:t> or the Eden Project they seem more like someone’s back garden than a slice of paradise.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Is it then that </a:t>
            </a:r>
            <a:r>
              <a:rPr lang="en-US" sz="1200" dirty="0" err="1">
                <a:effectLst/>
                <a:latin typeface="Calibri" panose="020F0502020204030204" pitchFamily="34" charset="0"/>
                <a:ea typeface="Times New Roman" panose="02020603050405020304" pitchFamily="18" charset="0"/>
              </a:rPr>
              <a:t>Sidmouth</a:t>
            </a:r>
            <a:r>
              <a:rPr lang="en-US" sz="1200" dirty="0">
                <a:effectLst/>
                <a:latin typeface="Calibri" panose="020F0502020204030204" pitchFamily="34" charset="0"/>
                <a:ea typeface="Times New Roman" panose="02020603050405020304" pitchFamily="18" charset="0"/>
              </a:rPr>
              <a:t> is home to a vast variety of shops and cafes or even historical and cultural sites? No, sadly, this is not the case. I have searched high and low yet I still cannot find anything to particularly recommend </a:t>
            </a:r>
            <a:r>
              <a:rPr lang="en-US" sz="1200" dirty="0" err="1">
                <a:effectLst/>
                <a:latin typeface="Calibri" panose="020F0502020204030204" pitchFamily="34" charset="0"/>
                <a:ea typeface="Times New Roman" panose="02020603050405020304" pitchFamily="18" charset="0"/>
              </a:rPr>
              <a:t>Sidmouth</a:t>
            </a:r>
            <a:r>
              <a:rPr lang="en-US" sz="1200" dirty="0">
                <a:effectLst/>
                <a:latin typeface="Calibri" panose="020F0502020204030204" pitchFamily="34" charset="0"/>
                <a:ea typeface="Times New Roman" panose="02020603050405020304" pitchFamily="18" charset="0"/>
              </a:rPr>
              <a:t> over any other small seaside town with an overinflated opinion of itself. Yes, </a:t>
            </a:r>
            <a:r>
              <a:rPr lang="en-US" sz="1200" dirty="0" err="1">
                <a:effectLst/>
                <a:latin typeface="Calibri" panose="020F0502020204030204" pitchFamily="34" charset="0"/>
                <a:ea typeface="Times New Roman" panose="02020603050405020304" pitchFamily="18" charset="0"/>
              </a:rPr>
              <a:t>Sidmouth</a:t>
            </a:r>
            <a:r>
              <a:rPr lang="en-US" sz="1200" dirty="0">
                <a:effectLst/>
                <a:latin typeface="Calibri" panose="020F0502020204030204" pitchFamily="34" charset="0"/>
                <a:ea typeface="Times New Roman" panose="02020603050405020304" pitchFamily="18" charset="0"/>
              </a:rPr>
              <a:t> is really nothing special.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Yet year after year the tourists return in their droves to mill around the town and sit around on deck chairs. My only advice is to ensure that if your heart is set on going to </a:t>
            </a:r>
            <a:r>
              <a:rPr lang="en-US" sz="1200" dirty="0" err="1">
                <a:effectLst/>
                <a:latin typeface="Calibri" panose="020F0502020204030204" pitchFamily="34" charset="0"/>
                <a:ea typeface="Times New Roman" panose="02020603050405020304" pitchFamily="18" charset="0"/>
              </a:rPr>
              <a:t>Sidmouth</a:t>
            </a:r>
            <a:r>
              <a:rPr lang="en-US" sz="1200" dirty="0">
                <a:effectLst/>
                <a:latin typeface="Calibri" panose="020F0502020204030204" pitchFamily="34" charset="0"/>
                <a:ea typeface="Times New Roman" panose="02020603050405020304" pitchFamily="18" charset="0"/>
              </a:rPr>
              <a:t>, wait until August when the folk festival arrives. This at least brings a little vibrancy and variety to a town which seems stuck in a time warp.</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If it’s sitting in hotels with Devon’s answer to the cream tea or strolling down the promenade with hundreds of other tourists (and the elderly population who seem so attached to the area) then </a:t>
            </a:r>
            <a:r>
              <a:rPr lang="en-US" sz="1200" dirty="0" err="1">
                <a:effectLst/>
                <a:latin typeface="Calibri" panose="020F0502020204030204" pitchFamily="34" charset="0"/>
                <a:ea typeface="Times New Roman" panose="02020603050405020304" pitchFamily="18" charset="0"/>
              </a:rPr>
              <a:t>Sidmouth</a:t>
            </a:r>
            <a:r>
              <a:rPr lang="en-US" sz="1200" dirty="0">
                <a:effectLst/>
                <a:latin typeface="Calibri" panose="020F0502020204030204" pitchFamily="34" charset="0"/>
                <a:ea typeface="Times New Roman" panose="02020603050405020304" pitchFamily="18" charset="0"/>
              </a:rPr>
              <a:t> is the place for you.  Sadly, I entered the town with high expectations, but will not be going again. </a:t>
            </a:r>
            <a:endParaRPr lang="en-US" dirty="0"/>
          </a:p>
        </p:txBody>
      </p:sp>
      <p:sp>
        <p:nvSpPr>
          <p:cNvPr id="7" name="TextBox 6">
            <a:extLst>
              <a:ext uri="{FF2B5EF4-FFF2-40B4-BE49-F238E27FC236}">
                <a16:creationId xmlns:a16="http://schemas.microsoft.com/office/drawing/2014/main" id="{ACECA6C2-D0ED-473E-B3F7-CAD6016D731B}"/>
              </a:ext>
            </a:extLst>
          </p:cNvPr>
          <p:cNvSpPr txBox="1"/>
          <p:nvPr/>
        </p:nvSpPr>
        <p:spPr>
          <a:xfrm>
            <a:off x="168110" y="1423447"/>
            <a:ext cx="1971587" cy="646331"/>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Include a </a:t>
            </a:r>
            <a:r>
              <a:rPr lang="en-US" sz="1200" b="1" dirty="0">
                <a:solidFill>
                  <a:schemeClr val="tx2"/>
                </a:solidFill>
              </a:rPr>
              <a:t>heading</a:t>
            </a:r>
            <a:r>
              <a:rPr lang="en-US" sz="1200" dirty="0">
                <a:solidFill>
                  <a:srgbClr val="0070C0"/>
                </a:solidFill>
              </a:rPr>
              <a:t>. Make it clear what you are writing about. </a:t>
            </a:r>
          </a:p>
        </p:txBody>
      </p:sp>
      <p:cxnSp>
        <p:nvCxnSpPr>
          <p:cNvPr id="9" name="Straight Arrow Connector 8">
            <a:extLst>
              <a:ext uri="{FF2B5EF4-FFF2-40B4-BE49-F238E27FC236}">
                <a16:creationId xmlns:a16="http://schemas.microsoft.com/office/drawing/2014/main" id="{910AB3DA-7C5C-4781-95E9-265664D43907}"/>
              </a:ext>
            </a:extLst>
          </p:cNvPr>
          <p:cNvCxnSpPr>
            <a:cxnSpLocks/>
          </p:cNvCxnSpPr>
          <p:nvPr/>
        </p:nvCxnSpPr>
        <p:spPr>
          <a:xfrm flipV="1">
            <a:off x="2266505" y="1300899"/>
            <a:ext cx="477072" cy="1225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D7C517B-7EEA-48BC-8AAD-8D7C310D8844}"/>
              </a:ext>
            </a:extLst>
          </p:cNvPr>
          <p:cNvSpPr txBox="1"/>
          <p:nvPr/>
        </p:nvSpPr>
        <p:spPr>
          <a:xfrm>
            <a:off x="168110" y="3038405"/>
            <a:ext cx="2098396" cy="830997"/>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Always </a:t>
            </a:r>
            <a:r>
              <a:rPr lang="en-US" sz="1200" dirty="0" err="1">
                <a:solidFill>
                  <a:srgbClr val="0070C0"/>
                </a:solidFill>
              </a:rPr>
              <a:t>organise</a:t>
            </a:r>
            <a:r>
              <a:rPr lang="en-US" sz="1200" dirty="0">
                <a:solidFill>
                  <a:srgbClr val="0070C0"/>
                </a:solidFill>
              </a:rPr>
              <a:t> your writing</a:t>
            </a:r>
          </a:p>
          <a:p>
            <a:r>
              <a:rPr lang="en-US" sz="1200" dirty="0">
                <a:solidFill>
                  <a:srgbClr val="0070C0"/>
                </a:solidFill>
              </a:rPr>
              <a:t>into </a:t>
            </a:r>
            <a:r>
              <a:rPr lang="en-US" sz="1200" b="1" dirty="0">
                <a:solidFill>
                  <a:schemeClr val="tx2"/>
                </a:solidFill>
              </a:rPr>
              <a:t>paragraphs</a:t>
            </a:r>
            <a:r>
              <a:rPr lang="en-US" sz="1200" dirty="0">
                <a:solidFill>
                  <a:srgbClr val="0070C0"/>
                </a:solidFill>
              </a:rPr>
              <a:t>. Paragraphs will help you to make your ideas clear and easy to follow. </a:t>
            </a:r>
          </a:p>
        </p:txBody>
      </p:sp>
      <p:cxnSp>
        <p:nvCxnSpPr>
          <p:cNvPr id="12" name="Straight Arrow Connector 11">
            <a:extLst>
              <a:ext uri="{FF2B5EF4-FFF2-40B4-BE49-F238E27FC236}">
                <a16:creationId xmlns:a16="http://schemas.microsoft.com/office/drawing/2014/main" id="{DCB571D8-9237-4E7F-9A3A-83A05B71BE03}"/>
              </a:ext>
            </a:extLst>
          </p:cNvPr>
          <p:cNvCxnSpPr>
            <a:cxnSpLocks/>
            <a:stCxn id="10" idx="3"/>
          </p:cNvCxnSpPr>
          <p:nvPr/>
        </p:nvCxnSpPr>
        <p:spPr>
          <a:xfrm>
            <a:off x="2266506" y="3453904"/>
            <a:ext cx="575410" cy="244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3F7A1A0-0AB3-4C31-905C-938BED87A516}"/>
              </a:ext>
            </a:extLst>
          </p:cNvPr>
          <p:cNvSpPr txBox="1"/>
          <p:nvPr/>
        </p:nvSpPr>
        <p:spPr>
          <a:xfrm>
            <a:off x="177535" y="4279736"/>
            <a:ext cx="2088970" cy="830997"/>
          </a:xfrm>
          <a:prstGeom prst="rect">
            <a:avLst/>
          </a:prstGeom>
          <a:noFill/>
          <a:ln>
            <a:solidFill>
              <a:schemeClr val="accent6">
                <a:lumMod val="75000"/>
              </a:schemeClr>
            </a:solidFill>
          </a:ln>
        </p:spPr>
        <p:txBody>
          <a:bodyPr wrap="square" rtlCol="0">
            <a:spAutoFit/>
          </a:bodyPr>
          <a:lstStyle/>
          <a:p>
            <a:r>
              <a:rPr lang="en-US" sz="1200" b="1" dirty="0">
                <a:solidFill>
                  <a:schemeClr val="tx2"/>
                </a:solidFill>
              </a:rPr>
              <a:t>Repeat</a:t>
            </a:r>
            <a:r>
              <a:rPr lang="en-US" sz="1200" dirty="0">
                <a:solidFill>
                  <a:srgbClr val="0070C0"/>
                </a:solidFill>
              </a:rPr>
              <a:t> the topic that you are writing about so the reader has it in their mind at all times. </a:t>
            </a:r>
          </a:p>
        </p:txBody>
      </p:sp>
      <p:sp>
        <p:nvSpPr>
          <p:cNvPr id="21" name="TextBox 20">
            <a:extLst>
              <a:ext uri="{FF2B5EF4-FFF2-40B4-BE49-F238E27FC236}">
                <a16:creationId xmlns:a16="http://schemas.microsoft.com/office/drawing/2014/main" id="{1FAB6393-FF0D-42B4-B4C9-41EAE3E842C6}"/>
              </a:ext>
            </a:extLst>
          </p:cNvPr>
          <p:cNvSpPr txBox="1"/>
          <p:nvPr/>
        </p:nvSpPr>
        <p:spPr>
          <a:xfrm>
            <a:off x="7362334" y="2921168"/>
            <a:ext cx="1419666" cy="1384995"/>
          </a:xfrm>
          <a:prstGeom prst="rect">
            <a:avLst/>
          </a:prstGeom>
          <a:noFill/>
          <a:ln>
            <a:solidFill>
              <a:schemeClr val="accent6">
                <a:lumMod val="75000"/>
              </a:schemeClr>
            </a:solidFill>
          </a:ln>
        </p:spPr>
        <p:txBody>
          <a:bodyPr wrap="square" rtlCol="0">
            <a:spAutoFit/>
          </a:bodyPr>
          <a:lstStyle/>
          <a:p>
            <a:r>
              <a:rPr lang="en-US" sz="1200" b="1" dirty="0">
                <a:solidFill>
                  <a:schemeClr val="tx2"/>
                </a:solidFill>
              </a:rPr>
              <a:t>Compare</a:t>
            </a:r>
            <a:r>
              <a:rPr lang="en-US" sz="1200" dirty="0">
                <a:solidFill>
                  <a:srgbClr val="0070C0"/>
                </a:solidFill>
              </a:rPr>
              <a:t> what you are writing about to other familiar things/places. This will help the reader to build up a picture of it.  </a:t>
            </a:r>
          </a:p>
        </p:txBody>
      </p:sp>
      <p:cxnSp>
        <p:nvCxnSpPr>
          <p:cNvPr id="25" name="Straight Arrow Connector 24">
            <a:extLst>
              <a:ext uri="{FF2B5EF4-FFF2-40B4-BE49-F238E27FC236}">
                <a16:creationId xmlns:a16="http://schemas.microsoft.com/office/drawing/2014/main" id="{D172382F-0EB5-482B-9F57-26E6FA2C09AF}"/>
              </a:ext>
            </a:extLst>
          </p:cNvPr>
          <p:cNvCxnSpPr/>
          <p:nvPr/>
        </p:nvCxnSpPr>
        <p:spPr>
          <a:xfrm flipH="1">
            <a:off x="6457361" y="3252247"/>
            <a:ext cx="904973" cy="754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D380AD4-DE0D-409F-B329-3B50A24EED6F}"/>
              </a:ext>
            </a:extLst>
          </p:cNvPr>
          <p:cNvCxnSpPr>
            <a:cxnSpLocks/>
          </p:cNvCxnSpPr>
          <p:nvPr/>
        </p:nvCxnSpPr>
        <p:spPr>
          <a:xfrm flipV="1">
            <a:off x="2266505" y="3890131"/>
            <a:ext cx="1556063" cy="5216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738BB5B-5621-49B3-B945-6779DCDF462E}"/>
              </a:ext>
            </a:extLst>
          </p:cNvPr>
          <p:cNvSpPr txBox="1"/>
          <p:nvPr/>
        </p:nvSpPr>
        <p:spPr>
          <a:xfrm>
            <a:off x="7362334" y="4926721"/>
            <a:ext cx="1419666" cy="1200329"/>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Use suitable </a:t>
            </a:r>
            <a:r>
              <a:rPr lang="en-US" sz="1200" b="1" dirty="0">
                <a:solidFill>
                  <a:schemeClr val="tx2"/>
                </a:solidFill>
              </a:rPr>
              <a:t>language</a:t>
            </a:r>
            <a:r>
              <a:rPr lang="en-US" sz="1200" dirty="0">
                <a:solidFill>
                  <a:srgbClr val="0070C0"/>
                </a:solidFill>
              </a:rPr>
              <a:t> to appeal to the reader.  This guide is negative, so the language is negative too. </a:t>
            </a:r>
          </a:p>
        </p:txBody>
      </p:sp>
      <p:cxnSp>
        <p:nvCxnSpPr>
          <p:cNvPr id="32" name="Straight Arrow Connector 31">
            <a:extLst>
              <a:ext uri="{FF2B5EF4-FFF2-40B4-BE49-F238E27FC236}">
                <a16:creationId xmlns:a16="http://schemas.microsoft.com/office/drawing/2014/main" id="{3F70FF7E-7262-42E5-8197-57C477A2DC73}"/>
              </a:ext>
            </a:extLst>
          </p:cNvPr>
          <p:cNvCxnSpPr>
            <a:cxnSpLocks/>
          </p:cNvCxnSpPr>
          <p:nvPr/>
        </p:nvCxnSpPr>
        <p:spPr>
          <a:xfrm flipH="1" flipV="1">
            <a:off x="6029083" y="4969265"/>
            <a:ext cx="1333251" cy="2728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0C8F2D9-20E5-43D7-B08A-4A2A06DFD346}"/>
              </a:ext>
            </a:extLst>
          </p:cNvPr>
          <p:cNvSpPr txBox="1"/>
          <p:nvPr/>
        </p:nvSpPr>
        <p:spPr>
          <a:xfrm>
            <a:off x="7307344" y="1446986"/>
            <a:ext cx="1419666" cy="1200329"/>
          </a:xfrm>
          <a:prstGeom prst="rect">
            <a:avLst/>
          </a:prstGeom>
          <a:ln w="3175">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chemeClr val="tx2"/>
                </a:solidFill>
              </a:rPr>
              <a:t>Appeal</a:t>
            </a:r>
            <a:r>
              <a:rPr lang="en-US" sz="1200" dirty="0">
                <a:solidFill>
                  <a:srgbClr val="0070C0"/>
                </a:solidFill>
              </a:rPr>
              <a:t> to your reader. Ask </a:t>
            </a:r>
            <a:r>
              <a:rPr lang="en-US" sz="1200" b="1" dirty="0">
                <a:solidFill>
                  <a:schemeClr val="tx2"/>
                </a:solidFill>
              </a:rPr>
              <a:t>questions</a:t>
            </a:r>
            <a:r>
              <a:rPr lang="en-US" sz="1200" dirty="0">
                <a:solidFill>
                  <a:srgbClr val="0070C0"/>
                </a:solidFill>
              </a:rPr>
              <a:t> that will encourage them to think of the answers. </a:t>
            </a:r>
          </a:p>
        </p:txBody>
      </p:sp>
      <p:cxnSp>
        <p:nvCxnSpPr>
          <p:cNvPr id="8" name="Straight Arrow Connector 7">
            <a:extLst>
              <a:ext uri="{FF2B5EF4-FFF2-40B4-BE49-F238E27FC236}">
                <a16:creationId xmlns:a16="http://schemas.microsoft.com/office/drawing/2014/main" id="{919F5B3D-4F57-40EC-9428-B346ECB678D0}"/>
              </a:ext>
            </a:extLst>
          </p:cNvPr>
          <p:cNvCxnSpPr>
            <a:cxnSpLocks/>
          </p:cNvCxnSpPr>
          <p:nvPr/>
        </p:nvCxnSpPr>
        <p:spPr>
          <a:xfrm flipH="1">
            <a:off x="4779390" y="1487254"/>
            <a:ext cx="2508028" cy="464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AA604E8-DA79-4A85-B0D3-65D3280C6A1F}"/>
              </a:ext>
            </a:extLst>
          </p:cNvPr>
          <p:cNvSpPr txBox="1"/>
          <p:nvPr/>
        </p:nvSpPr>
        <p:spPr>
          <a:xfrm>
            <a:off x="436915" y="5440407"/>
            <a:ext cx="1419666" cy="1015663"/>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Use </a:t>
            </a:r>
            <a:r>
              <a:rPr lang="en-US" sz="1200" b="1" dirty="0">
                <a:solidFill>
                  <a:schemeClr val="tx2"/>
                </a:solidFill>
              </a:rPr>
              <a:t>punctuation</a:t>
            </a:r>
            <a:r>
              <a:rPr lang="en-US" sz="1200" dirty="0">
                <a:solidFill>
                  <a:srgbClr val="0070C0"/>
                </a:solidFill>
              </a:rPr>
              <a:t> effectively – these brackets have been used to add extra information. </a:t>
            </a:r>
          </a:p>
        </p:txBody>
      </p:sp>
      <p:cxnSp>
        <p:nvCxnSpPr>
          <p:cNvPr id="22" name="Straight Arrow Connector 21">
            <a:extLst>
              <a:ext uri="{FF2B5EF4-FFF2-40B4-BE49-F238E27FC236}">
                <a16:creationId xmlns:a16="http://schemas.microsoft.com/office/drawing/2014/main" id="{CB4ECDB7-7F31-4590-89B6-EC2EC01F3974}"/>
              </a:ext>
            </a:extLst>
          </p:cNvPr>
          <p:cNvCxnSpPr/>
          <p:nvPr/>
        </p:nvCxnSpPr>
        <p:spPr>
          <a:xfrm>
            <a:off x="1856581" y="5778631"/>
            <a:ext cx="886996" cy="414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Planning an answer</a:t>
            </a:r>
          </a:p>
        </p:txBody>
      </p:sp>
      <p:sp>
        <p:nvSpPr>
          <p:cNvPr id="8" name="TextBox 7">
            <a:extLst>
              <a:ext uri="{FF2B5EF4-FFF2-40B4-BE49-F238E27FC236}">
                <a16:creationId xmlns:a16="http://schemas.microsoft.com/office/drawing/2014/main" id="{23A63BBD-861B-4345-B4C1-25521B6EAE57}"/>
              </a:ext>
            </a:extLst>
          </p:cNvPr>
          <p:cNvSpPr txBox="1"/>
          <p:nvPr/>
        </p:nvSpPr>
        <p:spPr>
          <a:xfrm>
            <a:off x="395927" y="1129335"/>
            <a:ext cx="8380428" cy="923330"/>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Write a lively guide to surviving the teenage years for a school/college magazine.                                                                                                              </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Write your guide. 	</a:t>
            </a:r>
            <a:r>
              <a:rPr lang="en-GB" sz="1800" dirty="0">
                <a:effectLst/>
                <a:latin typeface="Calibri" panose="020F0502020204030204" pitchFamily="34" charset="0"/>
                <a:ea typeface="Calibri" panose="020F0502020204030204" pitchFamily="34" charset="0"/>
                <a:cs typeface="Times New Roman" panose="02020603050405020304" pitchFamily="18" charset="0"/>
              </a:rPr>
              <a:t>												[20]</a:t>
            </a:r>
            <a:r>
              <a:rPr lang="en-GB" dirty="0"/>
              <a:t>                        </a:t>
            </a:r>
          </a:p>
        </p:txBody>
      </p:sp>
      <p:sp>
        <p:nvSpPr>
          <p:cNvPr id="4" name="Rectangle: Rounded Corners 3">
            <a:extLst>
              <a:ext uri="{FF2B5EF4-FFF2-40B4-BE49-F238E27FC236}">
                <a16:creationId xmlns:a16="http://schemas.microsoft.com/office/drawing/2014/main" id="{8A42B07E-39BF-4168-B862-1A6D5299A063}"/>
              </a:ext>
            </a:extLst>
          </p:cNvPr>
          <p:cNvSpPr/>
          <p:nvPr/>
        </p:nvSpPr>
        <p:spPr>
          <a:xfrm>
            <a:off x="3374796" y="3429000"/>
            <a:ext cx="2526383"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CAB7F53-50EA-453C-ABE5-054FDCFC291D}"/>
              </a:ext>
            </a:extLst>
          </p:cNvPr>
          <p:cNvSpPr txBox="1"/>
          <p:nvPr/>
        </p:nvSpPr>
        <p:spPr>
          <a:xfrm>
            <a:off x="3440784" y="3588957"/>
            <a:ext cx="2347274" cy="646331"/>
          </a:xfrm>
          <a:prstGeom prst="rect">
            <a:avLst/>
          </a:prstGeom>
          <a:noFill/>
        </p:spPr>
        <p:txBody>
          <a:bodyPr wrap="square" rtlCol="0">
            <a:spAutoFit/>
          </a:bodyPr>
          <a:lstStyle/>
          <a:p>
            <a:pPr algn="ctr"/>
            <a:r>
              <a:rPr lang="en-US" dirty="0"/>
              <a:t>Surviving the teenage years…</a:t>
            </a:r>
          </a:p>
        </p:txBody>
      </p:sp>
      <p:sp>
        <p:nvSpPr>
          <p:cNvPr id="6" name="TextBox 5">
            <a:extLst>
              <a:ext uri="{FF2B5EF4-FFF2-40B4-BE49-F238E27FC236}">
                <a16:creationId xmlns:a16="http://schemas.microsoft.com/office/drawing/2014/main" id="{696638E0-5967-4948-B7B4-9DABB28AB8C9}"/>
              </a:ext>
            </a:extLst>
          </p:cNvPr>
          <p:cNvSpPr txBox="1"/>
          <p:nvPr/>
        </p:nvSpPr>
        <p:spPr>
          <a:xfrm>
            <a:off x="6155703" y="2450969"/>
            <a:ext cx="2526384" cy="830997"/>
          </a:xfrm>
          <a:prstGeom prst="rect">
            <a:avLst/>
          </a:prstGeom>
          <a:noFill/>
          <a:ln w="19050">
            <a:solidFill>
              <a:schemeClr val="tx2"/>
            </a:solidFill>
          </a:ln>
        </p:spPr>
        <p:txBody>
          <a:bodyPr wrap="square" rtlCol="0">
            <a:spAutoFit/>
          </a:bodyPr>
          <a:lstStyle/>
          <a:p>
            <a:r>
              <a:rPr lang="en-US" sz="1600" dirty="0"/>
              <a:t>How will you introduce the guide? What are the main ideas you want to include? </a:t>
            </a:r>
          </a:p>
        </p:txBody>
      </p:sp>
      <p:sp>
        <p:nvSpPr>
          <p:cNvPr id="9" name="TextBox 8">
            <a:extLst>
              <a:ext uri="{FF2B5EF4-FFF2-40B4-BE49-F238E27FC236}">
                <a16:creationId xmlns:a16="http://schemas.microsoft.com/office/drawing/2014/main" id="{A672A007-8023-4B44-8965-6E653345D6CD}"/>
              </a:ext>
            </a:extLst>
          </p:cNvPr>
          <p:cNvSpPr txBox="1"/>
          <p:nvPr/>
        </p:nvSpPr>
        <p:spPr>
          <a:xfrm>
            <a:off x="3227895" y="2024485"/>
            <a:ext cx="2526384" cy="830997"/>
          </a:xfrm>
          <a:prstGeom prst="rect">
            <a:avLst/>
          </a:prstGeom>
          <a:noFill/>
          <a:ln w="19050">
            <a:solidFill>
              <a:schemeClr val="tx2"/>
            </a:solidFill>
          </a:ln>
        </p:spPr>
        <p:txBody>
          <a:bodyPr wrap="square" rtlCol="0">
            <a:spAutoFit/>
          </a:bodyPr>
          <a:lstStyle/>
          <a:p>
            <a:r>
              <a:rPr lang="en-US" sz="1600" dirty="0"/>
              <a:t>Write section about becoming a teenager and the horrors of puberty.  </a:t>
            </a:r>
          </a:p>
        </p:txBody>
      </p:sp>
      <p:sp>
        <p:nvSpPr>
          <p:cNvPr id="7" name="TextBox 6">
            <a:extLst>
              <a:ext uri="{FF2B5EF4-FFF2-40B4-BE49-F238E27FC236}">
                <a16:creationId xmlns:a16="http://schemas.microsoft.com/office/drawing/2014/main" id="{3310B64B-2D84-444A-861C-91F05BEE137C}"/>
              </a:ext>
            </a:extLst>
          </p:cNvPr>
          <p:cNvSpPr txBox="1"/>
          <p:nvPr/>
        </p:nvSpPr>
        <p:spPr>
          <a:xfrm>
            <a:off x="300086" y="6054320"/>
            <a:ext cx="8460265" cy="646331"/>
          </a:xfrm>
          <a:prstGeom prst="rect">
            <a:avLst/>
          </a:prstGeom>
          <a:solidFill>
            <a:schemeClr val="accent6">
              <a:lumMod val="20000"/>
              <a:lumOff val="80000"/>
            </a:schemeClr>
          </a:solidFill>
          <a:ln w="28575">
            <a:solidFill>
              <a:schemeClr val="tx2"/>
            </a:solidFill>
          </a:ln>
        </p:spPr>
        <p:txBody>
          <a:bodyPr wrap="none" rtlCol="0">
            <a:spAutoFit/>
          </a:bodyPr>
          <a:lstStyle/>
          <a:p>
            <a:r>
              <a:rPr lang="en-US" dirty="0">
                <a:solidFill>
                  <a:schemeClr val="accent6">
                    <a:lumMod val="75000"/>
                  </a:schemeClr>
                </a:solidFill>
              </a:rPr>
              <a:t>Task: look at this plan. What could you add to it? How would you make it lively?</a:t>
            </a:r>
          </a:p>
          <a:p>
            <a:r>
              <a:rPr lang="en-US" dirty="0">
                <a:solidFill>
                  <a:schemeClr val="accent6">
                    <a:lumMod val="75000"/>
                  </a:schemeClr>
                </a:solidFill>
              </a:rPr>
              <a:t>In what order would you write each of these sections (you can number them if it helps)? </a:t>
            </a:r>
          </a:p>
        </p:txBody>
      </p:sp>
      <p:sp>
        <p:nvSpPr>
          <p:cNvPr id="10" name="TextBox 9">
            <a:extLst>
              <a:ext uri="{FF2B5EF4-FFF2-40B4-BE49-F238E27FC236}">
                <a16:creationId xmlns:a16="http://schemas.microsoft.com/office/drawing/2014/main" id="{294E92D2-2AA5-4007-9EBF-50E5BC3BDA4C}"/>
              </a:ext>
            </a:extLst>
          </p:cNvPr>
          <p:cNvSpPr txBox="1"/>
          <p:nvPr/>
        </p:nvSpPr>
        <p:spPr>
          <a:xfrm>
            <a:off x="3374796" y="4899958"/>
            <a:ext cx="2526384" cy="830997"/>
          </a:xfrm>
          <a:prstGeom prst="rect">
            <a:avLst/>
          </a:prstGeom>
          <a:noFill/>
          <a:ln w="19050">
            <a:solidFill>
              <a:schemeClr val="tx2"/>
            </a:solidFill>
          </a:ln>
        </p:spPr>
        <p:txBody>
          <a:bodyPr wrap="square" rtlCol="0">
            <a:spAutoFit/>
          </a:bodyPr>
          <a:lstStyle/>
          <a:p>
            <a:r>
              <a:rPr lang="en-US" sz="1600" dirty="0"/>
              <a:t>Write section about parents and how they can be a nightmare.</a:t>
            </a:r>
          </a:p>
        </p:txBody>
      </p:sp>
      <p:sp>
        <p:nvSpPr>
          <p:cNvPr id="11" name="TextBox 10">
            <a:extLst>
              <a:ext uri="{FF2B5EF4-FFF2-40B4-BE49-F238E27FC236}">
                <a16:creationId xmlns:a16="http://schemas.microsoft.com/office/drawing/2014/main" id="{CF3B6285-ED91-418C-9E4E-454797069202}"/>
              </a:ext>
            </a:extLst>
          </p:cNvPr>
          <p:cNvSpPr txBox="1"/>
          <p:nvPr/>
        </p:nvSpPr>
        <p:spPr>
          <a:xfrm>
            <a:off x="300086" y="4572000"/>
            <a:ext cx="2526384" cy="830997"/>
          </a:xfrm>
          <a:prstGeom prst="rect">
            <a:avLst/>
          </a:prstGeom>
          <a:noFill/>
          <a:ln w="19050">
            <a:solidFill>
              <a:schemeClr val="tx2"/>
            </a:solidFill>
          </a:ln>
        </p:spPr>
        <p:txBody>
          <a:bodyPr wrap="square" rtlCol="0">
            <a:spAutoFit/>
          </a:bodyPr>
          <a:lstStyle/>
          <a:p>
            <a:r>
              <a:rPr lang="en-US" sz="1600" dirty="0"/>
              <a:t>Write section about school and the dreaded GCSE exams.  </a:t>
            </a:r>
          </a:p>
        </p:txBody>
      </p:sp>
      <p:sp>
        <p:nvSpPr>
          <p:cNvPr id="12" name="TextBox 11">
            <a:extLst>
              <a:ext uri="{FF2B5EF4-FFF2-40B4-BE49-F238E27FC236}">
                <a16:creationId xmlns:a16="http://schemas.microsoft.com/office/drawing/2014/main" id="{235ED5C6-B58F-4667-B34C-B14D908F33EF}"/>
              </a:ext>
            </a:extLst>
          </p:cNvPr>
          <p:cNvSpPr txBox="1"/>
          <p:nvPr/>
        </p:nvSpPr>
        <p:spPr>
          <a:xfrm>
            <a:off x="300086" y="3013501"/>
            <a:ext cx="2526384" cy="830997"/>
          </a:xfrm>
          <a:prstGeom prst="rect">
            <a:avLst/>
          </a:prstGeom>
          <a:noFill/>
          <a:ln w="19050">
            <a:solidFill>
              <a:schemeClr val="tx2"/>
            </a:solidFill>
          </a:ln>
        </p:spPr>
        <p:txBody>
          <a:bodyPr wrap="square" rtlCol="0">
            <a:spAutoFit/>
          </a:bodyPr>
          <a:lstStyle/>
          <a:p>
            <a:r>
              <a:rPr lang="en-US" sz="1600" dirty="0"/>
              <a:t>Write section about top survival tips to get through this stage. </a:t>
            </a:r>
          </a:p>
        </p:txBody>
      </p:sp>
      <p:sp>
        <p:nvSpPr>
          <p:cNvPr id="13" name="TextBox 12">
            <a:extLst>
              <a:ext uri="{FF2B5EF4-FFF2-40B4-BE49-F238E27FC236}">
                <a16:creationId xmlns:a16="http://schemas.microsoft.com/office/drawing/2014/main" id="{BD90E5D0-7284-4EF5-BA65-A8DFA60F540C}"/>
              </a:ext>
            </a:extLst>
          </p:cNvPr>
          <p:cNvSpPr txBox="1"/>
          <p:nvPr/>
        </p:nvSpPr>
        <p:spPr>
          <a:xfrm>
            <a:off x="6249971" y="4156501"/>
            <a:ext cx="2526384" cy="830997"/>
          </a:xfrm>
          <a:prstGeom prst="rect">
            <a:avLst/>
          </a:prstGeom>
          <a:noFill/>
          <a:ln w="19050">
            <a:solidFill>
              <a:schemeClr val="tx2"/>
            </a:solidFill>
          </a:ln>
        </p:spPr>
        <p:txBody>
          <a:bodyPr wrap="square" rtlCol="0">
            <a:spAutoFit/>
          </a:bodyPr>
          <a:lstStyle/>
          <a:p>
            <a:r>
              <a:rPr lang="en-US" sz="1600" dirty="0"/>
              <a:t>Conclude writing with final comments and views about the topic.  </a:t>
            </a:r>
          </a:p>
        </p:txBody>
      </p:sp>
    </p:spTree>
    <p:extLst>
      <p:ext uri="{BB962C8B-B14F-4D97-AF65-F5344CB8AC3E}">
        <p14:creationId xmlns:p14="http://schemas.microsoft.com/office/powerpoint/2010/main" val="290493901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Planning an answer</a:t>
            </a:r>
          </a:p>
        </p:txBody>
      </p:sp>
      <p:sp>
        <p:nvSpPr>
          <p:cNvPr id="8" name="TextBox 7">
            <a:extLst>
              <a:ext uri="{FF2B5EF4-FFF2-40B4-BE49-F238E27FC236}">
                <a16:creationId xmlns:a16="http://schemas.microsoft.com/office/drawing/2014/main" id="{23A63BBD-861B-4345-B4C1-25521B6EAE57}"/>
              </a:ext>
            </a:extLst>
          </p:cNvPr>
          <p:cNvSpPr txBox="1"/>
          <p:nvPr/>
        </p:nvSpPr>
        <p:spPr>
          <a:xfrm>
            <a:off x="361360" y="1146307"/>
            <a:ext cx="8380428" cy="1969770"/>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Write a lively guide to surviving the teenage years for a school/college magazine.                                                                                                              </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Write your guide. 	</a:t>
            </a:r>
            <a:r>
              <a:rPr lang="en-GB" sz="1800" dirty="0">
                <a:effectLst/>
                <a:latin typeface="Calibri" panose="020F0502020204030204" pitchFamily="34" charset="0"/>
                <a:ea typeface="Calibri" panose="020F0502020204030204" pitchFamily="34" charset="0"/>
                <a:cs typeface="Times New Roman" panose="02020603050405020304" pitchFamily="18" charset="0"/>
              </a:rPr>
              <a:t>												[20]</a:t>
            </a:r>
          </a:p>
          <a:p>
            <a:endParaRPr lang="en-GB" dirty="0">
              <a:latin typeface="Calibri" panose="020F0502020204030204" pitchFamily="34" charset="0"/>
              <a:cs typeface="Times New Roman" panose="02020603050405020304" pitchFamily="18" charset="0"/>
            </a:endParaRPr>
          </a:p>
          <a:p>
            <a:r>
              <a:rPr lang="en-GB" sz="1600" dirty="0">
                <a:solidFill>
                  <a:schemeClr val="tx2"/>
                </a:solidFill>
                <a:latin typeface="Calibri" panose="020F0502020204030204" pitchFamily="34" charset="0"/>
                <a:cs typeface="Times New Roman" panose="02020603050405020304" pitchFamily="18" charset="0"/>
              </a:rPr>
              <a:t>We can plan in different ways. Here is an alternative plan to the same question as the previous slide. How would you would plan this task and what you would include? </a:t>
            </a:r>
            <a:endParaRPr lang="en-GB" sz="1600" dirty="0">
              <a:solidFill>
                <a:schemeClr val="tx2"/>
              </a:solidFill>
            </a:endParaRPr>
          </a:p>
          <a:p>
            <a:r>
              <a:rPr lang="en-GB" dirty="0"/>
              <a:t>                        </a:t>
            </a:r>
          </a:p>
        </p:txBody>
      </p:sp>
      <p:graphicFrame>
        <p:nvGraphicFramePr>
          <p:cNvPr id="7" name="Table 8">
            <a:extLst>
              <a:ext uri="{FF2B5EF4-FFF2-40B4-BE49-F238E27FC236}">
                <a16:creationId xmlns:a16="http://schemas.microsoft.com/office/drawing/2014/main" id="{2B9C1D07-88CD-4D5E-B1BA-A833CC74AC2A}"/>
              </a:ext>
            </a:extLst>
          </p:cNvPr>
          <p:cNvGraphicFramePr>
            <a:graphicFrameLocks noGrp="1"/>
          </p:cNvGraphicFramePr>
          <p:nvPr>
            <p:extLst>
              <p:ext uri="{D42A27DB-BD31-4B8C-83A1-F6EECF244321}">
                <p14:modId xmlns:p14="http://schemas.microsoft.com/office/powerpoint/2010/main" val="1556305812"/>
              </p:ext>
            </p:extLst>
          </p:nvPr>
        </p:nvGraphicFramePr>
        <p:xfrm>
          <a:off x="269447" y="3129396"/>
          <a:ext cx="8605103" cy="3378310"/>
        </p:xfrm>
        <a:graphic>
          <a:graphicData uri="http://schemas.openxmlformats.org/drawingml/2006/table">
            <a:tbl>
              <a:tblPr firstRow="1" bandRow="1">
                <a:tableStyleId>{5C22544A-7EE6-4342-B048-85BDC9FD1C3A}</a:tableStyleId>
              </a:tblPr>
              <a:tblGrid>
                <a:gridCol w="8605103">
                  <a:extLst>
                    <a:ext uri="{9D8B030D-6E8A-4147-A177-3AD203B41FA5}">
                      <a16:colId xmlns:a16="http://schemas.microsoft.com/office/drawing/2014/main" val="3780752497"/>
                    </a:ext>
                  </a:extLst>
                </a:gridCol>
              </a:tblGrid>
              <a:tr h="289419">
                <a:tc>
                  <a:txBody>
                    <a:bodyPr/>
                    <a:lstStyle/>
                    <a:p>
                      <a:r>
                        <a:rPr lang="en-US" dirty="0"/>
                        <a:t>Surviving the teenage years…</a:t>
                      </a:r>
                    </a:p>
                  </a:txBody>
                  <a:tcPr/>
                </a:tc>
                <a:extLst>
                  <a:ext uri="{0D108BD9-81ED-4DB2-BD59-A6C34878D82A}">
                    <a16:rowId xmlns:a16="http://schemas.microsoft.com/office/drawing/2014/main" val="1867653148"/>
                  </a:ext>
                </a:extLst>
              </a:tr>
              <a:tr h="508585">
                <a:tc>
                  <a:txBody>
                    <a:bodyPr/>
                    <a:lstStyle/>
                    <a:p>
                      <a:r>
                        <a:rPr lang="en-US" sz="1400" dirty="0"/>
                        <a:t>Introduction: outline the horrors of becoming a teenager (spots, bad hair, relationships, parents </a:t>
                      </a:r>
                      <a:r>
                        <a:rPr lang="en-US" sz="1400" dirty="0" err="1"/>
                        <a:t>etc</a:t>
                      </a:r>
                      <a:r>
                        <a:rPr lang="en-US" sz="1400" dirty="0"/>
                        <a:t>). Give personal angle and anecdote. Reassure readers that they can survive.</a:t>
                      </a:r>
                    </a:p>
                  </a:txBody>
                  <a:tcPr/>
                </a:tc>
                <a:extLst>
                  <a:ext uri="{0D108BD9-81ED-4DB2-BD59-A6C34878D82A}">
                    <a16:rowId xmlns:a16="http://schemas.microsoft.com/office/drawing/2014/main" val="225479728"/>
                  </a:ext>
                </a:extLst>
              </a:tr>
              <a:tr h="726550">
                <a:tc>
                  <a:txBody>
                    <a:bodyPr/>
                    <a:lstStyle/>
                    <a:p>
                      <a:r>
                        <a:rPr lang="en-US" sz="1400" dirty="0"/>
                        <a:t>Paragraph 1: Parents… talk about how parents behave and how they embarrass teenagers. Give advice on how to appease parents and how to keep them happy! Share anecdotes on how annoying they can be (give reasons why too – only because they care)!</a:t>
                      </a:r>
                    </a:p>
                  </a:txBody>
                  <a:tcPr/>
                </a:tc>
                <a:extLst>
                  <a:ext uri="{0D108BD9-81ED-4DB2-BD59-A6C34878D82A}">
                    <a16:rowId xmlns:a16="http://schemas.microsoft.com/office/drawing/2014/main" val="2907568765"/>
                  </a:ext>
                </a:extLst>
              </a:tr>
              <a:tr h="726550">
                <a:tc>
                  <a:txBody>
                    <a:bodyPr/>
                    <a:lstStyle/>
                    <a:p>
                      <a:r>
                        <a:rPr lang="en-US" sz="1400" dirty="0"/>
                        <a:t>Paragraph 2: Education – school/GCSEs/College/Options – explain how other people feel – stress they are not alone. Give advice on how to make it all manageable. Give friendship and revision tips etc. </a:t>
                      </a:r>
                    </a:p>
                  </a:txBody>
                  <a:tcPr/>
                </a:tc>
                <a:extLst>
                  <a:ext uri="{0D108BD9-81ED-4DB2-BD59-A6C34878D82A}">
                    <a16:rowId xmlns:a16="http://schemas.microsoft.com/office/drawing/2014/main" val="1714710031"/>
                  </a:ext>
                </a:extLst>
              </a:tr>
              <a:tr h="508585">
                <a:tc>
                  <a:txBody>
                    <a:bodyPr/>
                    <a:lstStyle/>
                    <a:p>
                      <a:r>
                        <a:rPr lang="en-US" sz="1400" dirty="0"/>
                        <a:t>Paragraph 3: You are not alone – section about how everyone goes through the same experiences, give advice on how to cope and where to get help. Try to make them laugh.</a:t>
                      </a:r>
                    </a:p>
                  </a:txBody>
                  <a:tcPr/>
                </a:tc>
                <a:extLst>
                  <a:ext uri="{0D108BD9-81ED-4DB2-BD59-A6C34878D82A}">
                    <a16:rowId xmlns:a16="http://schemas.microsoft.com/office/drawing/2014/main" val="1948780088"/>
                  </a:ext>
                </a:extLst>
              </a:tr>
              <a:tr h="508585">
                <a:tc>
                  <a:txBody>
                    <a:bodyPr/>
                    <a:lstStyle/>
                    <a:p>
                      <a:r>
                        <a:rPr lang="en-US" sz="1400" dirty="0"/>
                        <a:t>Conclusion: Final advice – add some </a:t>
                      </a:r>
                      <a:r>
                        <a:rPr lang="en-US" sz="1400" dirty="0" err="1"/>
                        <a:t>humour</a:t>
                      </a:r>
                      <a:r>
                        <a:rPr lang="en-US" sz="1400" dirty="0"/>
                        <a:t> to keep things lively. Ask questions to see how the reader is feeling and share final anecdotes/ideas. </a:t>
                      </a:r>
                    </a:p>
                  </a:txBody>
                  <a:tcPr/>
                </a:tc>
                <a:extLst>
                  <a:ext uri="{0D108BD9-81ED-4DB2-BD59-A6C34878D82A}">
                    <a16:rowId xmlns:a16="http://schemas.microsoft.com/office/drawing/2014/main" val="1131364151"/>
                  </a:ext>
                </a:extLst>
              </a:tr>
            </a:tbl>
          </a:graphicData>
        </a:graphic>
      </p:graphicFrame>
    </p:spTree>
    <p:extLst>
      <p:ext uri="{BB962C8B-B14F-4D97-AF65-F5344CB8AC3E}">
        <p14:creationId xmlns:p14="http://schemas.microsoft.com/office/powerpoint/2010/main" val="340584296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SharedWithUsers>
    <QA xmlns="101960c9-2583-49a4-9434-4c0cad7b266a" xsi:nil="true"/>
  </documentManagement>
</p:properties>
</file>

<file path=customXml/itemProps1.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2.xml><?xml version="1.0" encoding="utf-8"?>
<ds:datastoreItem xmlns:ds="http://schemas.openxmlformats.org/officeDocument/2006/customXml" ds:itemID="{024F4C66-B96D-4E8A-94CE-184DCF4C3D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73DC8F-AB9D-4910-94BF-5076350377A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0ebebe9-ad9c-417c-96aa-6a2f5b72dbd6"/>
    <ds:schemaRef ds:uri="101960c9-2583-49a4-9434-4c0cad7b26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2348</TotalTime>
  <Words>1906</Words>
  <Application>Microsoft Office PowerPoint</Application>
  <PresentationFormat>On-screen Show (4:3)</PresentationFormat>
  <Paragraphs>148</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Bliss-Light</vt:lpstr>
      <vt:lpstr>Calibri</vt:lpstr>
      <vt:lpstr>Gotham Rounded Book</vt:lpstr>
      <vt:lpstr>Times New Roman</vt:lpstr>
      <vt:lpstr>Eduqas PowerPoint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Aston</cp:lastModifiedBy>
  <cp:revision>37</cp:revision>
  <cp:lastPrinted>2014-04-03T15:37:56Z</cp:lastPrinted>
  <dcterms:created xsi:type="dcterms:W3CDTF">2015-10-08T10:06:49Z</dcterms:created>
  <dcterms:modified xsi:type="dcterms:W3CDTF">2022-03-17T09:32:18Z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