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24" name="Google Shape;24;p4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25" name="Google Shape;25;p4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5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1" type="body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3" name="Google Shape;43;p7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44" name="Google Shape;44;p7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7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7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50" name="Google Shape;50;p8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9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9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0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62" name="Google Shape;62;p10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63" name="Google Shape;63;p10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64" name="Google Shape;64;p10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ransition>
    <p:push/>
  </p:transition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8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1.png"/><Relationship Id="rId4" Type="http://schemas.openxmlformats.org/officeDocument/2006/relationships/image" Target="../media/image7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hyperlink" Target="https://www.youtube.com/watch?v=ZHi_A6tC40Y" TargetMode="External"/><Relationship Id="rId4" Type="http://schemas.openxmlformats.org/officeDocument/2006/relationships/hyperlink" Target="https://www.youtube.com/watch?v=gaaTW0Elxgg" TargetMode="Externa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8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0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9.png"/><Relationship Id="rId4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524288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</a:pPr>
            <a:r>
              <a:rPr b="1" i="0" lang="en-US" sz="1800" u="sng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*  Learning Objective: 168</a:t>
            </a:r>
            <a:br>
              <a:rPr b="1" i="0" lang="en-US" sz="1800" u="sng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4400" u="sng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Body Mass Index</a:t>
            </a:r>
            <a:endParaRPr/>
          </a:p>
        </p:txBody>
      </p:sp>
      <p:sp>
        <p:nvSpPr>
          <p:cNvPr id="85" name="Google Shape;85;p13"/>
          <p:cNvSpPr txBox="1"/>
          <p:nvPr>
            <p:ph idx="1" type="body"/>
          </p:nvPr>
        </p:nvSpPr>
        <p:spPr>
          <a:xfrm>
            <a:off x="457200" y="1600200"/>
            <a:ext cx="4114800" cy="35814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524288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Success Criteria: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b="0" i="0" lang="en-US" sz="3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Why  measure body fat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b="0" i="0" lang="en-US" sz="3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Calculating BMI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b="0" i="0" lang="en-US" sz="3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Test your skills</a:t>
            </a:r>
            <a:endParaRPr/>
          </a:p>
        </p:txBody>
      </p:sp>
      <p:sp>
        <p:nvSpPr>
          <p:cNvPr id="86" name="Google Shape;86;p13"/>
          <p:cNvSpPr txBox="1"/>
          <p:nvPr/>
        </p:nvSpPr>
        <p:spPr>
          <a:xfrm>
            <a:off x="457200" y="5334000"/>
            <a:ext cx="8382000" cy="1292225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Why am I doing this ?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Some of us are BiG, some of us are SMALL, but are we HEALHY?</a:t>
            </a:r>
            <a:endParaRPr/>
          </a:p>
        </p:txBody>
      </p:sp>
      <p:pic>
        <p:nvPicPr>
          <p:cNvPr descr="body type Icon 300277" id="87" name="Google Shape;87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105400" y="1600200"/>
            <a:ext cx="3429000" cy="3429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" name="Google Shape;133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812" y="28575"/>
            <a:ext cx="9218612" cy="6600825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Google Shape;134;p22"/>
          <p:cNvSpPr txBox="1"/>
          <p:nvPr/>
        </p:nvSpPr>
        <p:spPr>
          <a:xfrm>
            <a:off x="5410200" y="1905000"/>
            <a:ext cx="1828800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Arial"/>
              <a:buNone/>
            </a:pPr>
            <a:r>
              <a:rPr b="0" i="0" lang="en-US" sz="1800" u="sng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60.9   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1.74 x 1.74</a:t>
            </a:r>
            <a:endParaRPr/>
          </a:p>
        </p:txBody>
      </p:sp>
      <p:sp>
        <p:nvSpPr>
          <p:cNvPr id="135" name="Google Shape;135;p22"/>
          <p:cNvSpPr txBox="1"/>
          <p:nvPr/>
        </p:nvSpPr>
        <p:spPr>
          <a:xfrm>
            <a:off x="7219950" y="1905000"/>
            <a:ext cx="1828800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Arial"/>
              <a:buNone/>
            </a:pPr>
            <a:r>
              <a:rPr b="0" i="0" lang="en-US" sz="1800" u="sng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40.1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Arial"/>
              <a:buNone/>
            </a:pPr>
            <a:r>
              <a:rPr b="0" i="0" lang="en-US" sz="1800" u="sng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Morbidly obese</a:t>
            </a:r>
            <a:endParaRPr/>
          </a:p>
        </p:txBody>
      </p:sp>
      <p:sp>
        <p:nvSpPr>
          <p:cNvPr id="136" name="Google Shape;136;p22"/>
          <p:cNvSpPr txBox="1"/>
          <p:nvPr/>
        </p:nvSpPr>
        <p:spPr>
          <a:xfrm>
            <a:off x="5410200" y="2682875"/>
            <a:ext cx="1828800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Arial"/>
              <a:buNone/>
            </a:pPr>
            <a:r>
              <a:rPr b="0" i="0" lang="en-US" sz="1800" u="sng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59.3  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1.9 x 1.9</a:t>
            </a:r>
            <a:endParaRPr/>
          </a:p>
        </p:txBody>
      </p:sp>
      <p:sp>
        <p:nvSpPr>
          <p:cNvPr id="137" name="Google Shape;137;p22"/>
          <p:cNvSpPr txBox="1"/>
          <p:nvPr/>
        </p:nvSpPr>
        <p:spPr>
          <a:xfrm>
            <a:off x="7315200" y="2682875"/>
            <a:ext cx="1828800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Arial"/>
              <a:buNone/>
            </a:pPr>
            <a:r>
              <a:rPr b="0" i="0" lang="en-US" sz="1800" u="sng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16.4   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underweight</a:t>
            </a:r>
            <a:endParaRPr/>
          </a:p>
        </p:txBody>
      </p:sp>
      <p:sp>
        <p:nvSpPr>
          <p:cNvPr id="138" name="Google Shape;138;p22"/>
          <p:cNvSpPr txBox="1"/>
          <p:nvPr/>
        </p:nvSpPr>
        <p:spPr>
          <a:xfrm>
            <a:off x="5486400" y="3460750"/>
            <a:ext cx="1752600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Arial"/>
              <a:buNone/>
            </a:pPr>
            <a:r>
              <a:rPr b="0" i="0" lang="en-US" sz="1800" u="sng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70.0   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1.8 x 1.8</a:t>
            </a:r>
            <a:endParaRPr/>
          </a:p>
        </p:txBody>
      </p:sp>
      <p:sp>
        <p:nvSpPr>
          <p:cNvPr id="139" name="Google Shape;139;p22"/>
          <p:cNvSpPr txBox="1"/>
          <p:nvPr/>
        </p:nvSpPr>
        <p:spPr>
          <a:xfrm>
            <a:off x="7197725" y="3460750"/>
            <a:ext cx="1828800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Arial"/>
              <a:buNone/>
            </a:pPr>
            <a:r>
              <a:rPr b="0" i="0" lang="en-US" sz="1800" u="sng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21.6  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healthy</a:t>
            </a:r>
            <a:endParaRPr/>
          </a:p>
        </p:txBody>
      </p:sp>
      <p:sp>
        <p:nvSpPr>
          <p:cNvPr id="140" name="Google Shape;140;p22"/>
          <p:cNvSpPr txBox="1"/>
          <p:nvPr/>
        </p:nvSpPr>
        <p:spPr>
          <a:xfrm>
            <a:off x="5410200" y="4238625"/>
            <a:ext cx="1828800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Arial"/>
              <a:buNone/>
            </a:pPr>
            <a:r>
              <a:rPr b="0" i="0" lang="en-US" sz="1800" u="sng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98   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1.79 x1.79</a:t>
            </a:r>
            <a:endParaRPr/>
          </a:p>
        </p:txBody>
      </p:sp>
      <p:sp>
        <p:nvSpPr>
          <p:cNvPr id="141" name="Google Shape;141;p22"/>
          <p:cNvSpPr txBox="1"/>
          <p:nvPr/>
        </p:nvSpPr>
        <p:spPr>
          <a:xfrm>
            <a:off x="7315200" y="4238625"/>
            <a:ext cx="1828800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Arial"/>
              <a:buNone/>
            </a:pPr>
            <a:r>
              <a:rPr b="0" i="0" lang="en-US" sz="1800" u="sng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20.1   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healthy</a:t>
            </a:r>
            <a:endParaRPr/>
          </a:p>
        </p:txBody>
      </p:sp>
      <p:sp>
        <p:nvSpPr>
          <p:cNvPr id="142" name="Google Shape;142;p22"/>
          <p:cNvSpPr txBox="1"/>
          <p:nvPr/>
        </p:nvSpPr>
        <p:spPr>
          <a:xfrm>
            <a:off x="5486400" y="5035550"/>
            <a:ext cx="18288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Arial"/>
              <a:buNone/>
            </a:pPr>
            <a:r>
              <a:rPr b="0" i="0" lang="en-US" sz="1800" u="sng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63   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1.62 x1.62</a:t>
            </a:r>
            <a:endParaRPr/>
          </a:p>
        </p:txBody>
      </p:sp>
      <p:sp>
        <p:nvSpPr>
          <p:cNvPr id="143" name="Google Shape;143;p22"/>
          <p:cNvSpPr txBox="1"/>
          <p:nvPr/>
        </p:nvSpPr>
        <p:spPr>
          <a:xfrm>
            <a:off x="7239000" y="5016500"/>
            <a:ext cx="18288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Arial"/>
              <a:buNone/>
            </a:pPr>
            <a:r>
              <a:rPr b="0" i="0" lang="en-US" sz="1800" u="sng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24   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healthy</a:t>
            </a:r>
            <a:endParaRPr/>
          </a:p>
        </p:txBody>
      </p:sp>
    </p:spTree>
  </p:cSld>
  <p:clrMapOvr>
    <a:masterClrMapping/>
  </p:clrMapOvr>
  <p:transition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8" name="Google Shape;148;p23"/>
          <p:cNvPicPr preferRelativeResize="0"/>
          <p:nvPr/>
        </p:nvPicPr>
        <p:blipFill rotWithShape="1">
          <a:blip r:embed="rId3">
            <a:alphaModFix/>
          </a:blip>
          <a:srcRect b="84614" l="0" r="0" t="0"/>
          <a:stretch/>
        </p:blipFill>
        <p:spPr>
          <a:xfrm>
            <a:off x="304800" y="381000"/>
            <a:ext cx="8734425" cy="76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9" name="Google Shape;149;p2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04800" y="1143000"/>
            <a:ext cx="8632825" cy="5562600"/>
          </a:xfrm>
          <a:prstGeom prst="rect">
            <a:avLst/>
          </a:prstGeom>
          <a:noFill/>
          <a:ln>
            <a:noFill/>
          </a:ln>
        </p:spPr>
      </p:pic>
      <p:sp>
        <p:nvSpPr>
          <p:cNvPr id="150" name="Google Shape;150;p23"/>
          <p:cNvSpPr txBox="1"/>
          <p:nvPr/>
        </p:nvSpPr>
        <p:spPr>
          <a:xfrm>
            <a:off x="5486400" y="1258887"/>
            <a:ext cx="1828800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Arial"/>
              <a:buNone/>
            </a:pPr>
            <a:r>
              <a:rPr b="0" i="0" lang="en-US" sz="1800" u="sng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69 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1.65 x1.65</a:t>
            </a:r>
            <a:endParaRPr/>
          </a:p>
        </p:txBody>
      </p:sp>
      <p:sp>
        <p:nvSpPr>
          <p:cNvPr id="151" name="Google Shape;151;p23"/>
          <p:cNvSpPr txBox="1"/>
          <p:nvPr/>
        </p:nvSpPr>
        <p:spPr>
          <a:xfrm>
            <a:off x="7089775" y="1258887"/>
            <a:ext cx="1828800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Arial"/>
              <a:buNone/>
            </a:pPr>
            <a:r>
              <a:rPr b="0" i="0" lang="en-US" sz="1800" u="sng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20   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healthy</a:t>
            </a:r>
            <a:endParaRPr/>
          </a:p>
        </p:txBody>
      </p:sp>
      <p:sp>
        <p:nvSpPr>
          <p:cNvPr id="152" name="Google Shape;152;p23"/>
          <p:cNvSpPr txBox="1"/>
          <p:nvPr/>
        </p:nvSpPr>
        <p:spPr>
          <a:xfrm>
            <a:off x="5486400" y="2343150"/>
            <a:ext cx="18288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Arial"/>
              <a:buNone/>
            </a:pPr>
            <a:r>
              <a:rPr b="0" i="0" lang="en-US" sz="1800" u="sng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49   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1.53 x .53</a:t>
            </a:r>
            <a:endParaRPr/>
          </a:p>
        </p:txBody>
      </p:sp>
      <p:sp>
        <p:nvSpPr>
          <p:cNvPr id="153" name="Google Shape;153;p23"/>
          <p:cNvSpPr txBox="1"/>
          <p:nvPr/>
        </p:nvSpPr>
        <p:spPr>
          <a:xfrm>
            <a:off x="7089775" y="2381250"/>
            <a:ext cx="18288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Arial"/>
              <a:buNone/>
            </a:pPr>
            <a:r>
              <a:rPr b="0" i="0" lang="en-US" sz="1800" u="sng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16.1   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undrweight</a:t>
            </a:r>
            <a:endParaRPr/>
          </a:p>
        </p:txBody>
      </p:sp>
      <p:sp>
        <p:nvSpPr>
          <p:cNvPr id="154" name="Google Shape;154;p23"/>
          <p:cNvSpPr txBox="1"/>
          <p:nvPr/>
        </p:nvSpPr>
        <p:spPr>
          <a:xfrm>
            <a:off x="5559425" y="3316287"/>
            <a:ext cx="1828800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Arial"/>
              <a:buNone/>
            </a:pPr>
            <a:r>
              <a:rPr b="0" i="0" lang="en-US" sz="1800" u="sng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120  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1.65 x1.65</a:t>
            </a:r>
            <a:endParaRPr/>
          </a:p>
        </p:txBody>
      </p:sp>
      <p:sp>
        <p:nvSpPr>
          <p:cNvPr id="155" name="Google Shape;155;p23"/>
          <p:cNvSpPr txBox="1"/>
          <p:nvPr/>
        </p:nvSpPr>
        <p:spPr>
          <a:xfrm>
            <a:off x="7265987" y="3336925"/>
            <a:ext cx="1828800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Arial"/>
              <a:buNone/>
            </a:pPr>
            <a:r>
              <a:rPr b="0" i="0" lang="en-US" sz="1800" u="sng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111   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Dead?</a:t>
            </a:r>
            <a:endParaRPr/>
          </a:p>
        </p:txBody>
      </p:sp>
      <p:sp>
        <p:nvSpPr>
          <p:cNvPr id="156" name="Google Shape;156;p23"/>
          <p:cNvSpPr txBox="1"/>
          <p:nvPr/>
        </p:nvSpPr>
        <p:spPr>
          <a:xfrm>
            <a:off x="5473700" y="4344987"/>
            <a:ext cx="1828800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Arial"/>
              <a:buNone/>
            </a:pPr>
            <a:r>
              <a:rPr b="0" i="0" lang="en-US" sz="1800" u="sng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78   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1.63 x 1.63</a:t>
            </a:r>
            <a:endParaRPr/>
          </a:p>
        </p:txBody>
      </p:sp>
      <p:sp>
        <p:nvSpPr>
          <p:cNvPr id="157" name="Google Shape;157;p23"/>
          <p:cNvSpPr txBox="1"/>
          <p:nvPr/>
        </p:nvSpPr>
        <p:spPr>
          <a:xfrm>
            <a:off x="7159625" y="4365625"/>
            <a:ext cx="1828800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Arial"/>
              <a:buNone/>
            </a:pPr>
            <a:r>
              <a:rPr b="0" i="0" lang="en-US" sz="1800" u="sng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29.3 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obese</a:t>
            </a:r>
            <a:endParaRPr/>
          </a:p>
        </p:txBody>
      </p:sp>
      <p:sp>
        <p:nvSpPr>
          <p:cNvPr id="158" name="Google Shape;158;p23"/>
          <p:cNvSpPr txBox="1"/>
          <p:nvPr/>
        </p:nvSpPr>
        <p:spPr>
          <a:xfrm>
            <a:off x="5578475" y="5308600"/>
            <a:ext cx="1828800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Arial"/>
              <a:buNone/>
            </a:pPr>
            <a:r>
              <a:rPr b="0" i="0" lang="en-US" sz="1800" u="sng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44   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1.59 x1.59</a:t>
            </a:r>
            <a:endParaRPr/>
          </a:p>
        </p:txBody>
      </p:sp>
      <p:sp>
        <p:nvSpPr>
          <p:cNvPr id="159" name="Google Shape;159;p23"/>
          <p:cNvSpPr txBox="1"/>
          <p:nvPr/>
        </p:nvSpPr>
        <p:spPr>
          <a:xfrm>
            <a:off x="7186612" y="5373687"/>
            <a:ext cx="1828800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Arial"/>
              <a:buNone/>
            </a:pPr>
            <a:r>
              <a:rPr b="0" i="0" lang="en-US" sz="1800" u="sng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46.9   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Morbidly obee</a:t>
            </a:r>
            <a:endParaRPr/>
          </a:p>
        </p:txBody>
      </p:sp>
    </p:spTree>
  </p:cSld>
  <p:clrMapOvr>
    <a:masterClrMapping/>
  </p:clrMapOvr>
  <p:transition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Google Shape;164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2400" y="228600"/>
            <a:ext cx="7543800" cy="6457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4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0" name="Google Shape;170;p25"/>
          <p:cNvSpPr txBox="1"/>
          <p:nvPr>
            <p:ph idx="1" type="body"/>
          </p:nvPr>
        </p:nvSpPr>
        <p:spPr>
          <a:xfrm>
            <a:off x="457200" y="1600200"/>
            <a:ext cx="4038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Smhw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H&amp;SC c3 lab BMI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p25"/>
          <p:cNvSpPr txBox="1"/>
          <p:nvPr>
            <p:ph idx="2" type="body"/>
          </p:nvPr>
        </p:nvSpPr>
        <p:spPr>
          <a:xfrm>
            <a:off x="4648200" y="1600200"/>
            <a:ext cx="4038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https://www.youtube.com/watch?v=ZHi_A6tC40Y</a:t>
            </a: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https://www.youtube.com/watch?v=gaaTW0Elxgg</a:t>
            </a:r>
            <a:endParaRPr/>
          </a:p>
        </p:txBody>
      </p:sp>
    </p:spTree>
  </p:cSld>
  <p:clrMapOvr>
    <a:masterClrMapping/>
  </p:clrMapOvr>
  <p:transition>
    <p:push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524288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</a:pPr>
            <a:r>
              <a:rPr b="1" i="0" lang="en-US" sz="1800" u="sng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*  Learning Objective: 168</a:t>
            </a:r>
            <a:br>
              <a:rPr b="1" i="0" lang="en-US" sz="1800" u="sng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4400" u="sng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Body Mass Index</a:t>
            </a:r>
            <a:endParaRPr/>
          </a:p>
        </p:txBody>
      </p:sp>
      <p:sp>
        <p:nvSpPr>
          <p:cNvPr id="177" name="Google Shape;177;p26"/>
          <p:cNvSpPr txBox="1"/>
          <p:nvPr>
            <p:ph idx="1" type="body"/>
          </p:nvPr>
        </p:nvSpPr>
        <p:spPr>
          <a:xfrm>
            <a:off x="457200" y="1600200"/>
            <a:ext cx="4114800" cy="35814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524288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Success Criteria: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b="0" i="0" lang="en-US" sz="3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Why  measure body fat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b="0" i="0" lang="en-US" sz="3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Calculating BMI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b="0" i="0" lang="en-US" sz="3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Test your skills</a:t>
            </a:r>
            <a:endParaRPr/>
          </a:p>
        </p:txBody>
      </p:sp>
      <p:sp>
        <p:nvSpPr>
          <p:cNvPr id="178" name="Google Shape;178;p26"/>
          <p:cNvSpPr txBox="1"/>
          <p:nvPr/>
        </p:nvSpPr>
        <p:spPr>
          <a:xfrm>
            <a:off x="457200" y="5334000"/>
            <a:ext cx="8382000" cy="1292225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Why am I doing this ?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Some of us are BiG, some of us are SMALL, but are we HEALHY?</a:t>
            </a:r>
            <a:endParaRPr/>
          </a:p>
        </p:txBody>
      </p:sp>
      <p:pic>
        <p:nvPicPr>
          <p:cNvPr descr="body type Icon 300277" id="179" name="Google Shape;179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105400" y="1600200"/>
            <a:ext cx="3429000" cy="3429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Google Shape;92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152400"/>
            <a:ext cx="8761412" cy="6477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Google Shape;97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112" y="152400"/>
            <a:ext cx="9142412" cy="6477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Google Shape;102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9600" y="685800"/>
            <a:ext cx="8077200" cy="525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Google Shape;107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381000"/>
            <a:ext cx="8705850" cy="2286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09600" y="2667000"/>
            <a:ext cx="6886575" cy="3352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Google Shape;113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228600"/>
            <a:ext cx="8077200" cy="6362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" name="Google Shape;118;p19"/>
          <p:cNvPicPr preferRelativeResize="0"/>
          <p:nvPr/>
        </p:nvPicPr>
        <p:blipFill rotWithShape="1">
          <a:blip r:embed="rId3">
            <a:alphaModFix/>
          </a:blip>
          <a:srcRect b="27710" l="0" r="0" t="0"/>
          <a:stretch/>
        </p:blipFill>
        <p:spPr>
          <a:xfrm>
            <a:off x="0" y="228600"/>
            <a:ext cx="9144000" cy="6400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Google Shape;123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228600"/>
            <a:ext cx="8750300" cy="6629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Google Shape;128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462" y="228600"/>
            <a:ext cx="8866187" cy="6324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theme/theme1.xml><?xml version="1.0" encoding="utf-8"?>
<a:theme xmlns:a="http://schemas.openxmlformats.org/drawingml/2006/main" xmlns:r="http://schemas.openxmlformats.org/officeDocument/2006/relationships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