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8BC4E58-BCBB-431A-8899-8182E5268B07}">
  <a:tblStyle styleId="{C8BC4E58-BCBB-431A-8899-8182E5268B07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24" name="Google Shape;24;p4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25" name="Google Shape;25;p4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" type="body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7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44" name="Google Shape;44;p7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50" name="Google Shape;50;p8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0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62" name="Google Shape;62;p10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63" name="Google Shape;63;p10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64" name="Google Shape;64;p10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push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www.youtube.com/watch?v=_kS1oy64EiM" TargetMode="External"/><Relationship Id="rId4" Type="http://schemas.openxmlformats.org/officeDocument/2006/relationships/hyperlink" Target="https://www.youtube.com/watch?v=vlVZKZNXYBA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youtube.com/watch?v=mADsl9QkDGc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1" i="0" lang="en-US" sz="18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*  Learning Objective: P 198</a:t>
            </a:r>
            <a:br>
              <a:rPr b="1" i="0" lang="en-US" sz="18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40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AVAILABILITY OF RESOURCES</a:t>
            </a:r>
            <a:br>
              <a:rPr b="1" i="0" lang="en-US" sz="32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85" name="Google Shape;85;p13"/>
          <p:cNvSpPr txBox="1"/>
          <p:nvPr>
            <p:ph idx="1" type="body"/>
          </p:nvPr>
        </p:nvSpPr>
        <p:spPr>
          <a:xfrm>
            <a:off x="457200" y="1600200"/>
            <a:ext cx="4114800" cy="3581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Success Criteria: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</a:pPr>
            <a:r>
              <a:rPr b="0" i="0" lang="en-US" sz="4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FINANCIAL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</a:pPr>
            <a:r>
              <a:rPr b="0" i="0" lang="en-US" sz="4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PHYSICAL</a:t>
            </a:r>
            <a:endParaRPr/>
          </a:p>
        </p:txBody>
      </p:sp>
      <p:sp>
        <p:nvSpPr>
          <p:cNvPr id="86" name="Google Shape;86;p13"/>
          <p:cNvSpPr txBox="1"/>
          <p:nvPr/>
        </p:nvSpPr>
        <p:spPr>
          <a:xfrm>
            <a:off x="457200" y="5334000"/>
            <a:ext cx="8382000" cy="1062037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Why am I doing this 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CANT FOLLOW A PLAN, IF YOU DON’T HAVE THE NECESSARY EQUIPMENT</a:t>
            </a:r>
            <a:endParaRPr/>
          </a:p>
        </p:txBody>
      </p:sp>
      <p:pic>
        <p:nvPicPr>
          <p:cNvPr id="87" name="Google Shape;8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48200" y="1570037"/>
            <a:ext cx="3722687" cy="3611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36512"/>
            <a:ext cx="8154987" cy="6288087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2"/>
          <p:cNvSpPr txBox="1"/>
          <p:nvPr/>
        </p:nvSpPr>
        <p:spPr>
          <a:xfrm>
            <a:off x="2438400" y="36512"/>
            <a:ext cx="4419600" cy="830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Ex TASK</a:t>
            </a:r>
            <a:endParaRPr/>
          </a:p>
        </p:txBody>
      </p:sp>
    </p:spTree>
  </p:cSld>
  <p:clrMapOvr>
    <a:masterClrMapping/>
  </p:clrMapOvr>
  <p:transition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228600"/>
            <a:ext cx="7954962" cy="594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24"/>
          <p:cNvSpPr txBox="1"/>
          <p:nvPr>
            <p:ph idx="1" type="body"/>
          </p:nvPr>
        </p:nvSpPr>
        <p:spPr>
          <a:xfrm>
            <a:off x="457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SMHW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h&amp;sc c3 lac availability</a:t>
            </a:r>
            <a:endParaRPr/>
          </a:p>
          <a:p>
            <a: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24"/>
          <p:cNvSpPr txBox="1"/>
          <p:nvPr>
            <p:ph idx="2" type="body"/>
          </p:nvPr>
        </p:nvSpPr>
        <p:spPr>
          <a:xfrm>
            <a:off x="4648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VIDEO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https://www.youtube.com/watch?v=_kS1oy64EiM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https://www.youtube.com/watch?v=vlVZKZNXYBA</a:t>
            </a:r>
            <a:endParaRPr/>
          </a:p>
        </p:txBody>
      </p:sp>
    </p:spTree>
  </p:cSld>
  <p:clrMapOvr>
    <a:masterClrMapping/>
  </p:clrMapOvr>
  <p:transition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1" i="0" lang="en-US" sz="18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*  Learning Objective: P 198</a:t>
            </a:r>
            <a:br>
              <a:rPr b="1" i="0" lang="en-US" sz="18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40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AVAILABILITY OF RESOURCES</a:t>
            </a:r>
            <a:br>
              <a:rPr b="1" i="0" lang="en-US" sz="32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151" name="Google Shape;151;p25"/>
          <p:cNvSpPr txBox="1"/>
          <p:nvPr>
            <p:ph idx="1" type="body"/>
          </p:nvPr>
        </p:nvSpPr>
        <p:spPr>
          <a:xfrm>
            <a:off x="457200" y="1600200"/>
            <a:ext cx="4114800" cy="3581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Success Criteria: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</a:pPr>
            <a:r>
              <a:rPr b="1" i="0" lang="en-US" sz="4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FINANCIAL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</a:pPr>
            <a:r>
              <a:rPr b="1" i="0" lang="en-US" sz="4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PHYSICAL</a:t>
            </a:r>
            <a:endParaRPr/>
          </a:p>
        </p:txBody>
      </p:sp>
      <p:sp>
        <p:nvSpPr>
          <p:cNvPr id="152" name="Google Shape;152;p25"/>
          <p:cNvSpPr txBox="1"/>
          <p:nvPr/>
        </p:nvSpPr>
        <p:spPr>
          <a:xfrm>
            <a:off x="457200" y="5334000"/>
            <a:ext cx="8382000" cy="1062037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Why am I doing this 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CANT FOLLOW A PLAN, IF YOU DON’T HAVE THE NECESSARY EQUIPMENT</a:t>
            </a:r>
            <a:endParaRPr/>
          </a:p>
        </p:txBody>
      </p:sp>
      <p:pic>
        <p:nvPicPr>
          <p:cNvPr id="153" name="Google Shape;153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48200" y="1570037"/>
            <a:ext cx="3722687" cy="3611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875"/>
            <a:ext cx="8769350" cy="668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8642350" cy="640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" name="Google Shape;102;p16"/>
          <p:cNvGraphicFramePr/>
          <p:nvPr/>
        </p:nvGraphicFramePr>
        <p:xfrm>
          <a:off x="0" y="76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{C8BC4E58-BCBB-431A-8899-8182E5268B07}</a:tableStyleId>
              </a:tblPr>
              <a:tblGrid>
                <a:gridCol w="4572000"/>
                <a:gridCol w="4572000"/>
              </a:tblGrid>
              <a:tr h="88900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400"/>
                        <a:buFont typeface="Calibri"/>
                        <a:buNone/>
                      </a:pPr>
                      <a:r>
                        <a:rPr b="1" i="0" lang="en-US" sz="3400" u="sng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AVAILABILITY OF RESOURCES</a:t>
                      </a:r>
                      <a:endParaRPr/>
                    </a:p>
                  </a:txBody>
                  <a:tcPr marT="0" marB="0" marR="65200" marL="652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1827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What use is a H&amp;W plan if the person cant afford items they need?</a:t>
                      </a:r>
                      <a:endParaRPr b="0" i="0" sz="1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0" marB="0" marR="65200" marL="652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 money or equipment is an…..</a:t>
                      </a:r>
                      <a:endParaRPr/>
                    </a:p>
                  </a:txBody>
                  <a:tcPr marT="0" marB="0" marR="65200" marL="652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85775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Calibri"/>
                        <a:buNone/>
                      </a:pPr>
                      <a:r>
                        <a:rPr b="1" i="0" lang="en-US" sz="3600" u="sng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Financial</a:t>
                      </a:r>
                      <a:endParaRPr/>
                    </a:p>
                  </a:txBody>
                  <a:tcPr marT="0" marB="0" marR="65200" marL="652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 hMerge="1"/>
              </a:tr>
              <a:tr h="1370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When you make a H&amp;W plan you need to think about ..</a:t>
                      </a:r>
                      <a:endParaRPr b="0" i="0" sz="1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0" marB="0" marR="65200" marL="652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For example…</a:t>
                      </a:r>
                      <a:endParaRPr/>
                    </a:p>
                  </a:txBody>
                  <a:tcPr marT="0" marB="0" marR="65200" marL="652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1370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You should also include how to access…</a:t>
                      </a:r>
                      <a:endParaRPr b="0" i="0" sz="1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0" marB="0" marR="65200" marL="652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For example…</a:t>
                      </a:r>
                      <a:endParaRPr/>
                    </a:p>
                  </a:txBody>
                  <a:tcPr marT="0" marB="0" marR="65200" marL="652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1370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What’s the name of the NHS website to help ?</a:t>
                      </a:r>
                      <a:endParaRPr b="0" i="0" sz="1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0" marB="0" marR="65200" marL="652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What do some councils provide?</a:t>
                      </a:r>
                      <a:endParaRPr b="0" i="0" sz="1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0" marB="0" marR="65200" marL="652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sh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8824912" cy="640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152400"/>
            <a:ext cx="8915400" cy="647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7" name="Google Shape;117;p19"/>
          <p:cNvGraphicFramePr/>
          <p:nvPr/>
        </p:nvGraphicFramePr>
        <p:xfrm>
          <a:off x="381000" y="381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{C8BC4E58-BCBB-431A-8899-8182E5268B07}</a:tableStyleId>
              </a:tblPr>
              <a:tblGrid>
                <a:gridCol w="4038600"/>
                <a:gridCol w="4038600"/>
              </a:tblGrid>
              <a:tr h="2057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Calibri"/>
                        <a:buNone/>
                      </a:pPr>
                      <a:r>
                        <a:rPr b="0" i="0" lang="en-US" sz="3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You can get free equipment from..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Calibri"/>
                        <a:buNone/>
                      </a:pPr>
                      <a:r>
                        <a:rPr b="0" i="0" lang="en-US" sz="3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Local councils provide..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14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Calibri"/>
                        <a:buNone/>
                      </a:pPr>
                      <a:r>
                        <a:rPr b="0" i="0" lang="en-US" sz="3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Gyms offer…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Calibri"/>
                        <a:buNone/>
                      </a:pPr>
                      <a:r>
                        <a:rPr b="0" i="0" lang="en-US" sz="3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Green Gym is..</a:t>
                      </a:r>
                      <a:endParaRPr b="0" i="0" sz="2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Calibri"/>
                        <a:buNone/>
                      </a:pPr>
                      <a:r>
                        <a:rPr b="0" i="0" lang="en-US" sz="3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r>
                        <a:rPr b="0" i="0" lang="en-US" sz="2000" u="sng" cap="none" strike="noStrike">
                          <a:solidFill>
                            <a:schemeClr val="hlink"/>
                          </a:solidFill>
                          <a:hlinkClick r:id="rId3"/>
                        </a:rPr>
                        <a:t>https://www.youtube.com/watch?v=mADsl9QkDGc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sh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8339137" cy="601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2700"/>
            <a:ext cx="8796337" cy="631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theme/theme1.xml><?xml version="1.0" encoding="utf-8"?>
<a:theme xmlns:a="http://schemas.openxmlformats.org/drawingml/2006/main" xmlns:r="http://schemas.openxmlformats.org/officeDocument/2006/relationships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