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16CF42E-34C1-49A7-9854-24E048ECC279}">
  <a:tblStyle styleId="{316CF42E-34C1-49A7-9854-24E048ECC279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4" name="Google Shape;24;p4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5" name="Google Shape;25;p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7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44" name="Google Shape;44;p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50" name="Google Shape;50;p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62" name="Google Shape;62;p1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63" name="Google Shape;63;p1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64" name="Google Shape;64;p1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push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youtube.com/watch?v=ZzxoLN25FAw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5.png"/><Relationship Id="rId5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hyperlink" Target="https://www.youtube.com/user/drinkawaretrust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hyperlink" Target="https://www.youtube.com/channel/UCW2B1q11-w4RVaD25SduYew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1" i="0" lang="en-US" sz="1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*  Learning Objective: p 178</a:t>
            </a:r>
            <a:br>
              <a:rPr b="1" i="0" lang="en-US" sz="1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54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Alcohol Data</a:t>
            </a:r>
            <a:br>
              <a:rPr b="1" i="0" lang="en-US" sz="1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85" name="Google Shape;85;p13"/>
          <p:cNvSpPr txBox="1"/>
          <p:nvPr>
            <p:ph idx="1" type="body"/>
          </p:nvPr>
        </p:nvSpPr>
        <p:spPr>
          <a:xfrm>
            <a:off x="457200" y="1600200"/>
            <a:ext cx="4114800" cy="3581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Success Criteria: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b="0" i="0" lang="en-US" sz="4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Who makes it ?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b="0" i="0" lang="en-US" sz="4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does it show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b="0" i="0" lang="en-US" sz="4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New Safe limits</a:t>
            </a:r>
            <a:endParaRPr/>
          </a:p>
        </p:txBody>
      </p:sp>
      <p:sp>
        <p:nvSpPr>
          <p:cNvPr id="86" name="Google Shape;86;p13"/>
          <p:cNvSpPr txBox="1"/>
          <p:nvPr/>
        </p:nvSpPr>
        <p:spPr>
          <a:xfrm>
            <a:off x="457200" y="5334000"/>
            <a:ext cx="8382000" cy="1016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am I doing this 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Ask Mr Hallam about his alcoholic Brother..</a:t>
            </a:r>
            <a:endParaRPr/>
          </a:p>
        </p:txBody>
      </p:sp>
      <p:pic>
        <p:nvPicPr>
          <p:cNvPr descr="drunk Icon 62967" id="87" name="Google Shape;8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9200" y="1752600"/>
            <a:ext cx="3352800" cy="335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8504237" cy="556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5" name="Google Shape;145;p23"/>
          <p:cNvGraphicFramePr/>
          <p:nvPr/>
        </p:nvGraphicFramePr>
        <p:xfrm>
          <a:off x="609600" y="457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{316CF42E-34C1-49A7-9854-24E048ECC279}</a:tableStyleId>
              </a:tblPr>
              <a:tblGrid>
                <a:gridCol w="2805100"/>
                <a:gridCol w="2809875"/>
                <a:gridCol w="2767000"/>
              </a:tblGrid>
              <a:tr h="1174750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alibri"/>
                        <a:buNone/>
                      </a:pPr>
                      <a:r>
                        <a:rPr b="0" i="0" lang="en-US" sz="3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What does the 2016 guidelines on alcohol say :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541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alibri"/>
                        <a:buNone/>
                      </a:pPr>
                      <a:r>
                        <a:rPr b="0" i="0" lang="en-US" sz="3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alibri"/>
                        <a:buNone/>
                      </a:pPr>
                      <a:r>
                        <a:rPr b="0" i="0" lang="en-US" sz="3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alibri"/>
                        <a:buNone/>
                      </a:pPr>
                      <a:r>
                        <a:rPr b="0" i="0" lang="en-US" sz="3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b="0" i="0" sz="2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alibri"/>
                        <a:buNone/>
                      </a:pPr>
                      <a:r>
                        <a:rPr b="0" i="0" lang="en-US" sz="3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b="0" i="0" sz="2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alibri"/>
                        <a:buNone/>
                      </a:pPr>
                      <a:r>
                        <a:rPr b="0" i="0" lang="en-US" sz="3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b="0" i="0" sz="2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alibri"/>
                        <a:buNone/>
                      </a:pPr>
                      <a:r>
                        <a:rPr b="0" i="0" lang="en-US" sz="3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b="0" i="0" sz="2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alibri"/>
                        <a:buNone/>
                      </a:pPr>
                      <a:r>
                        <a:rPr b="0" i="0" lang="en-US" sz="3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b="0" i="0" sz="2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alibri"/>
                        <a:buNone/>
                      </a:pPr>
                      <a:r>
                        <a:rPr b="0" i="0" lang="en-US" sz="3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b="0" i="0" sz="2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alibri"/>
                        <a:buNone/>
                      </a:pPr>
                      <a:r>
                        <a:rPr b="0" i="0" lang="en-US" sz="3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b="0" i="0" sz="2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alibri"/>
                        <a:buNone/>
                      </a:pPr>
                      <a:r>
                        <a:rPr b="0" i="0" lang="en-US" sz="3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46" name="Google Shape;146;p23"/>
          <p:cNvSpPr txBox="1"/>
          <p:nvPr/>
        </p:nvSpPr>
        <p:spPr>
          <a:xfrm>
            <a:off x="609600" y="2438400"/>
            <a:ext cx="2514600" cy="2862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Any amount of alcohol can increase cancer risk</a:t>
            </a:r>
            <a:endParaRPr/>
          </a:p>
        </p:txBody>
      </p:sp>
      <p:sp>
        <p:nvSpPr>
          <p:cNvPr id="147" name="Google Shape;147;p23"/>
          <p:cNvSpPr txBox="1"/>
          <p:nvPr/>
        </p:nvSpPr>
        <p:spPr>
          <a:xfrm>
            <a:off x="3390900" y="2392362"/>
            <a:ext cx="2705100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Drink no more than 14 UNITS  a week – 6 pint or 7 wineglasses</a:t>
            </a:r>
            <a:endParaRPr/>
          </a:p>
        </p:txBody>
      </p:sp>
      <p:sp>
        <p:nvSpPr>
          <p:cNvPr id="148" name="Google Shape;148;p23"/>
          <p:cNvSpPr txBox="1"/>
          <p:nvPr/>
        </p:nvSpPr>
        <p:spPr>
          <a:xfrm>
            <a:off x="6362700" y="1998662"/>
            <a:ext cx="2628900" cy="2308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Dont binge drink all 14 units in one go </a:t>
            </a:r>
            <a:endParaRPr/>
          </a:p>
        </p:txBody>
      </p:sp>
    </p:spTree>
  </p:cSld>
  <p:clrMapOvr>
    <a:masterClrMapping/>
  </p:clrMapOvr>
  <p:transition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228600"/>
            <a:ext cx="8610600" cy="632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4"/>
          <p:cNvSpPr txBox="1"/>
          <p:nvPr/>
        </p:nvSpPr>
        <p:spPr>
          <a:xfrm>
            <a:off x="228600" y="838200"/>
            <a:ext cx="8610600" cy="22463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The current UK guidelines advise limiting alcohol intake to 14 units a week for women and men. This is equivalent to drinking no more than 6 pints of average-strength beer (4% ABV) or 7 medium-sized glasses of wine (175ml, 12% ABV) a week</a:t>
            </a:r>
            <a:endParaRPr/>
          </a:p>
        </p:txBody>
      </p:sp>
      <p:sp>
        <p:nvSpPr>
          <p:cNvPr id="155" name="Google Shape;155;p24"/>
          <p:cNvSpPr txBox="1"/>
          <p:nvPr/>
        </p:nvSpPr>
        <p:spPr>
          <a:xfrm>
            <a:off x="534987" y="4038600"/>
            <a:ext cx="8610600" cy="6461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Sick; hangover, accident</a:t>
            </a:r>
            <a:endParaRPr/>
          </a:p>
        </p:txBody>
      </p:sp>
      <p:sp>
        <p:nvSpPr>
          <p:cNvPr id="156" name="Google Shape;156;p24"/>
          <p:cNvSpPr txBox="1"/>
          <p:nvPr/>
        </p:nvSpPr>
        <p:spPr>
          <a:xfrm>
            <a:off x="382587" y="5807075"/>
            <a:ext cx="8610600" cy="6461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Cancer, liver disease</a:t>
            </a:r>
            <a:endParaRPr/>
          </a:p>
        </p:txBody>
      </p:sp>
    </p:spTree>
  </p:cSld>
  <p:clrMapOvr>
    <a:masterClrMapping/>
  </p:clrMapOvr>
  <p:transition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5"/>
          <p:cNvSpPr txBox="1"/>
          <p:nvPr>
            <p:ph idx="1" type="body"/>
          </p:nvPr>
        </p:nvSpPr>
        <p:spPr>
          <a:xfrm>
            <a:off x="457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H&amp;SC c3 lab alcohol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SMHW</a:t>
            </a:r>
            <a:endParaRPr/>
          </a:p>
        </p:txBody>
      </p:sp>
      <p:sp>
        <p:nvSpPr>
          <p:cNvPr id="163" name="Google Shape;163;p25"/>
          <p:cNvSpPr txBox="1"/>
          <p:nvPr>
            <p:ph idx="2" type="body"/>
          </p:nvPr>
        </p:nvSpPr>
        <p:spPr>
          <a:xfrm>
            <a:off x="4648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27 minutes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https://www.youtube.com/watch?v=ZzxoLN25FAw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  <p:transition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1" i="0" lang="en-US" sz="1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*  Learning Objective: p 178</a:t>
            </a:r>
            <a:br>
              <a:rPr b="1" i="0" lang="en-US" sz="1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54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Alcohol Data</a:t>
            </a:r>
            <a:br>
              <a:rPr b="1" i="0" lang="en-US" sz="1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169" name="Google Shape;169;p26"/>
          <p:cNvSpPr txBox="1"/>
          <p:nvPr>
            <p:ph idx="1" type="body"/>
          </p:nvPr>
        </p:nvSpPr>
        <p:spPr>
          <a:xfrm>
            <a:off x="457200" y="1600200"/>
            <a:ext cx="4114800" cy="3581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Success Criteria: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b="0" i="0" lang="en-US" sz="4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Who makes it ?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b="0" i="0" lang="en-US" sz="4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does it show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b="0" i="0" lang="en-US" sz="4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New Safe limits</a:t>
            </a:r>
            <a:endParaRPr/>
          </a:p>
        </p:txBody>
      </p:sp>
      <p:sp>
        <p:nvSpPr>
          <p:cNvPr id="170" name="Google Shape;170;p26"/>
          <p:cNvSpPr txBox="1"/>
          <p:nvPr/>
        </p:nvSpPr>
        <p:spPr>
          <a:xfrm>
            <a:off x="457200" y="5334000"/>
            <a:ext cx="8382000" cy="1016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am I doing this 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Ask Mr Hallam about his alcoholic Brother..</a:t>
            </a:r>
            <a:endParaRPr/>
          </a:p>
        </p:txBody>
      </p:sp>
      <p:pic>
        <p:nvPicPr>
          <p:cNvPr descr="drunk Icon 62967" id="171" name="Google Shape;17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9200" y="1752600"/>
            <a:ext cx="3352800" cy="335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381000"/>
            <a:ext cx="5413375" cy="5562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runk human Icon 2718171" id="93" name="Google Shape;9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48400" y="762000"/>
            <a:ext cx="19050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runk toilet Icon 2198444" id="94" name="Google Shape;94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77000" y="3352800"/>
            <a:ext cx="1905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00" y="20637"/>
            <a:ext cx="8980487" cy="6380162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5"/>
          <p:cNvSpPr txBox="1"/>
          <p:nvPr/>
        </p:nvSpPr>
        <p:spPr>
          <a:xfrm>
            <a:off x="2895600" y="6211887"/>
            <a:ext cx="457200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en-US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https://www.youtube.com/user/drinkawaretrust</a:t>
            </a:r>
            <a:endParaRPr/>
          </a:p>
        </p:txBody>
      </p:sp>
    </p:spTree>
  </p:cSld>
  <p:clrMapOvr>
    <a:masterClrMapping/>
  </p:clrMapOvr>
  <p:transition>
    <p:push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/>
          <p:nvPr/>
        </p:nvSpPr>
        <p:spPr>
          <a:xfrm>
            <a:off x="381000" y="304800"/>
            <a:ext cx="8305800" cy="4454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b="0" i="0" lang="en-US" sz="4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What is the Drinkaware trust and what does it do ?</a:t>
            </a:r>
            <a:endParaRPr b="0" i="0" sz="24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b="0" i="0" lang="en-US" sz="4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24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b="0" i="0" lang="en-US" sz="4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24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b="0" i="0" lang="en-US" sz="4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24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b="0" i="0" lang="en-US" sz="4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How is it paid for ?</a:t>
            </a:r>
            <a:endParaRPr/>
          </a:p>
        </p:txBody>
      </p:sp>
      <p:sp>
        <p:nvSpPr>
          <p:cNvPr id="106" name="Google Shape;106;p16"/>
          <p:cNvSpPr txBox="1"/>
          <p:nvPr/>
        </p:nvSpPr>
        <p:spPr>
          <a:xfrm>
            <a:off x="609600" y="1600200"/>
            <a:ext cx="8534400" cy="1754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Alcohol education charity , set up to interpret data and give people information on safe drinking</a:t>
            </a:r>
            <a:endParaRPr/>
          </a:p>
        </p:txBody>
      </p:sp>
      <p:sp>
        <p:nvSpPr>
          <p:cNvPr id="107" name="Google Shape;107;p16"/>
          <p:cNvSpPr txBox="1"/>
          <p:nvPr/>
        </p:nvSpPr>
        <p:spPr>
          <a:xfrm>
            <a:off x="762000" y="4964112"/>
            <a:ext cx="85344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Donations from alcohol producers and shops</a:t>
            </a:r>
            <a:endParaRPr/>
          </a:p>
        </p:txBody>
      </p:sp>
    </p:spTree>
  </p:cSld>
  <p:clrMapOvr>
    <a:masterClrMapping/>
  </p:clrMapOvr>
  <p:transition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812" y="152400"/>
            <a:ext cx="8891587" cy="510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7"/>
          <p:cNvSpPr txBox="1"/>
          <p:nvPr/>
        </p:nvSpPr>
        <p:spPr>
          <a:xfrm>
            <a:off x="304800" y="5638800"/>
            <a:ext cx="457200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en-US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https://www.youtube.com/channel/UCW2B1q11-w4RVaD25SduYew</a:t>
            </a:r>
            <a:endParaRPr/>
          </a:p>
        </p:txBody>
      </p:sp>
    </p:spTree>
  </p:cSld>
  <p:clrMapOvr>
    <a:masterClrMapping/>
  </p:clrMapOvr>
  <p:transition>
    <p:push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/>
          <p:nvPr/>
        </p:nvSpPr>
        <p:spPr>
          <a:xfrm>
            <a:off x="304800" y="381000"/>
            <a:ext cx="8458200" cy="4059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b="0" i="0" lang="en-US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What is alcohol concern and what does it do ?</a:t>
            </a:r>
            <a:endParaRPr b="0" i="0" sz="20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b="0" i="0" lang="en-US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20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b="0" i="0" lang="en-US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20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b="0" i="0" lang="en-US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20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b="0" i="0" lang="en-US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How is it paid for ?</a:t>
            </a:r>
            <a:endParaRPr/>
          </a:p>
        </p:txBody>
      </p:sp>
      <p:sp>
        <p:nvSpPr>
          <p:cNvPr id="119" name="Google Shape;119;p18"/>
          <p:cNvSpPr txBox="1"/>
          <p:nvPr/>
        </p:nvSpPr>
        <p:spPr>
          <a:xfrm>
            <a:off x="609600" y="1600200"/>
            <a:ext cx="8534400" cy="1754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Alcohol education charity , set up to reduce alcohol problems and provide support</a:t>
            </a:r>
            <a:endParaRPr/>
          </a:p>
        </p:txBody>
      </p:sp>
      <p:sp>
        <p:nvSpPr>
          <p:cNvPr id="120" name="Google Shape;120;p18"/>
          <p:cNvSpPr txBox="1"/>
          <p:nvPr/>
        </p:nvSpPr>
        <p:spPr>
          <a:xfrm>
            <a:off x="419100" y="4440237"/>
            <a:ext cx="853440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donations form cancer research</a:t>
            </a:r>
            <a:endParaRPr/>
          </a:p>
        </p:txBody>
      </p:sp>
    </p:spTree>
  </p:cSld>
  <p:clrMapOvr>
    <a:masterClrMapping/>
  </p:clrMapOvr>
  <p:transition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228600"/>
            <a:ext cx="7924800" cy="628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152400"/>
            <a:ext cx="8534400" cy="624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8686800" cy="60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