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0" r:id="rId3"/>
    <p:sldId id="264" r:id="rId4"/>
    <p:sldId id="263" r:id="rId5"/>
    <p:sldId id="265" r:id="rId6"/>
    <p:sldId id="262" r:id="rId7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E7FBB7-8053-4AF2-87F8-79C44D84C4F0}" v="22" dt="2025-10-02T12:54:11.60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86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sey Edwards" userId="ada4187f-6e16-4dc8-ac66-40999389eeca" providerId="ADAL" clId="{3EE7FBB7-8053-4AF2-87F8-79C44D84C4F0}"/>
    <pc:docChg chg="undo custSel modSld">
      <pc:chgData name="Lindsey Edwards" userId="ada4187f-6e16-4dc8-ac66-40999389eeca" providerId="ADAL" clId="{3EE7FBB7-8053-4AF2-87F8-79C44D84C4F0}" dt="2025-10-02T12:58:52.525" v="616" actId="20577"/>
      <pc:docMkLst>
        <pc:docMk/>
      </pc:docMkLst>
      <pc:sldChg chg="modSp mod">
        <pc:chgData name="Lindsey Edwards" userId="ada4187f-6e16-4dc8-ac66-40999389eeca" providerId="ADAL" clId="{3EE7FBB7-8053-4AF2-87F8-79C44D84C4F0}" dt="2025-10-02T12:28:10.765" v="1" actId="20577"/>
        <pc:sldMkLst>
          <pc:docMk/>
          <pc:sldMk cId="0" sldId="256"/>
        </pc:sldMkLst>
        <pc:spChg chg="mod">
          <ac:chgData name="Lindsey Edwards" userId="ada4187f-6e16-4dc8-ac66-40999389eeca" providerId="ADAL" clId="{3EE7FBB7-8053-4AF2-87F8-79C44D84C4F0}" dt="2025-10-02T12:28:10.765" v="1" actId="20577"/>
          <ac:spMkLst>
            <pc:docMk/>
            <pc:sldMk cId="0" sldId="256"/>
            <ac:spMk id="2" creationId="{3931F7F2-A55F-8E84-93C1-25F29EBD4A40}"/>
          </ac:spMkLst>
        </pc:spChg>
      </pc:sldChg>
      <pc:sldChg chg="modSp">
        <pc:chgData name="Lindsey Edwards" userId="ada4187f-6e16-4dc8-ac66-40999389eeca" providerId="ADAL" clId="{3EE7FBB7-8053-4AF2-87F8-79C44D84C4F0}" dt="2025-10-02T12:42:02.278" v="168" actId="1076"/>
        <pc:sldMkLst>
          <pc:docMk/>
          <pc:sldMk cId="3266641871" sldId="262"/>
        </pc:sldMkLst>
        <pc:picChg chg="mod">
          <ac:chgData name="Lindsey Edwards" userId="ada4187f-6e16-4dc8-ac66-40999389eeca" providerId="ADAL" clId="{3EE7FBB7-8053-4AF2-87F8-79C44D84C4F0}" dt="2025-10-02T12:41:59.038" v="167" actId="1076"/>
          <ac:picMkLst>
            <pc:docMk/>
            <pc:sldMk cId="3266641871" sldId="262"/>
            <ac:picMk id="16389" creationId="{6D26B8C8-0D2C-E724-36B8-14F87BEB764D}"/>
          </ac:picMkLst>
        </pc:picChg>
        <pc:picChg chg="mod">
          <ac:chgData name="Lindsey Edwards" userId="ada4187f-6e16-4dc8-ac66-40999389eeca" providerId="ADAL" clId="{3EE7FBB7-8053-4AF2-87F8-79C44D84C4F0}" dt="2025-10-02T12:42:02.278" v="168" actId="1076"/>
          <ac:picMkLst>
            <pc:docMk/>
            <pc:sldMk cId="3266641871" sldId="262"/>
            <ac:picMk id="16390" creationId="{B081D582-C7D0-1069-88DC-BA051E41C938}"/>
          </ac:picMkLst>
        </pc:picChg>
      </pc:sldChg>
      <pc:sldChg chg="addSp modSp mod">
        <pc:chgData name="Lindsey Edwards" userId="ada4187f-6e16-4dc8-ac66-40999389eeca" providerId="ADAL" clId="{3EE7FBB7-8053-4AF2-87F8-79C44D84C4F0}" dt="2025-10-02T12:41:50.745" v="165" actId="1076"/>
        <pc:sldMkLst>
          <pc:docMk/>
          <pc:sldMk cId="3415701307" sldId="264"/>
        </pc:sldMkLst>
        <pc:spChg chg="mod">
          <ac:chgData name="Lindsey Edwards" userId="ada4187f-6e16-4dc8-ac66-40999389eeca" providerId="ADAL" clId="{3EE7FBB7-8053-4AF2-87F8-79C44D84C4F0}" dt="2025-10-02T12:41:50.745" v="165" actId="1076"/>
          <ac:spMkLst>
            <pc:docMk/>
            <pc:sldMk cId="3415701307" sldId="264"/>
            <ac:spMk id="3" creationId="{32197586-FCF6-EB96-BCE9-604E19EE8B6F}"/>
          </ac:spMkLst>
        </pc:spChg>
        <pc:graphicFrameChg chg="mod modGraphic">
          <ac:chgData name="Lindsey Edwards" userId="ada4187f-6e16-4dc8-ac66-40999389eeca" providerId="ADAL" clId="{3EE7FBB7-8053-4AF2-87F8-79C44D84C4F0}" dt="2025-10-02T12:37:23.007" v="144" actId="20577"/>
          <ac:graphicFrameMkLst>
            <pc:docMk/>
            <pc:sldMk cId="3415701307" sldId="264"/>
            <ac:graphicFrameMk id="2" creationId="{97C1223A-3234-38EB-057F-EB4E943086EA}"/>
          </ac:graphicFrameMkLst>
        </pc:graphicFrameChg>
        <pc:cxnChg chg="add mod">
          <ac:chgData name="Lindsey Edwards" userId="ada4187f-6e16-4dc8-ac66-40999389eeca" providerId="ADAL" clId="{3EE7FBB7-8053-4AF2-87F8-79C44D84C4F0}" dt="2025-10-02T12:34:45.430" v="110" actId="1582"/>
          <ac:cxnSpMkLst>
            <pc:docMk/>
            <pc:sldMk cId="3415701307" sldId="264"/>
            <ac:cxnSpMk id="5" creationId="{F30BD15B-F72F-9785-EE50-C6588D3B6119}"/>
          </ac:cxnSpMkLst>
        </pc:cxnChg>
        <pc:cxnChg chg="add mod">
          <ac:chgData name="Lindsey Edwards" userId="ada4187f-6e16-4dc8-ac66-40999389eeca" providerId="ADAL" clId="{3EE7FBB7-8053-4AF2-87F8-79C44D84C4F0}" dt="2025-10-02T12:34:58.955" v="112" actId="1076"/>
          <ac:cxnSpMkLst>
            <pc:docMk/>
            <pc:sldMk cId="3415701307" sldId="264"/>
            <ac:cxnSpMk id="6" creationId="{59767BB2-99E8-ED48-3640-2AA120F2AD0A}"/>
          </ac:cxnSpMkLst>
        </pc:cxnChg>
      </pc:sldChg>
      <pc:sldChg chg="modSp mod">
        <pc:chgData name="Lindsey Edwards" userId="ada4187f-6e16-4dc8-ac66-40999389eeca" providerId="ADAL" clId="{3EE7FBB7-8053-4AF2-87F8-79C44D84C4F0}" dt="2025-10-02T12:58:52.525" v="616" actId="20577"/>
        <pc:sldMkLst>
          <pc:docMk/>
          <pc:sldMk cId="3948179002" sldId="265"/>
        </pc:sldMkLst>
        <pc:spChg chg="mod">
          <ac:chgData name="Lindsey Edwards" userId="ada4187f-6e16-4dc8-ac66-40999389eeca" providerId="ADAL" clId="{3EE7FBB7-8053-4AF2-87F8-79C44D84C4F0}" dt="2025-10-02T12:41:42.325" v="164" actId="1076"/>
          <ac:spMkLst>
            <pc:docMk/>
            <pc:sldMk cId="3948179002" sldId="265"/>
            <ac:spMk id="3" creationId="{D100C3C8-BD46-B80B-FCF8-8A980E4C75FF}"/>
          </ac:spMkLst>
        </pc:spChg>
        <pc:graphicFrameChg chg="mod modGraphic">
          <ac:chgData name="Lindsey Edwards" userId="ada4187f-6e16-4dc8-ac66-40999389eeca" providerId="ADAL" clId="{3EE7FBB7-8053-4AF2-87F8-79C44D84C4F0}" dt="2025-10-02T12:58:52.525" v="616" actId="20577"/>
          <ac:graphicFrameMkLst>
            <pc:docMk/>
            <pc:sldMk cId="3948179002" sldId="265"/>
            <ac:graphicFrameMk id="2" creationId="{B26360B2-0F4B-6F86-DB56-E20D9D5DE5C4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183EE2-B6FB-3635-2A99-B2C51053B9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95B8B8-A360-4AD1-453D-3B45DAA7FD3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8AA570D-A248-4AF6-807D-55677599F4DD}" type="datetimeFigureOut">
              <a:rPr lang="en-GB"/>
              <a:pPr>
                <a:defRPr/>
              </a:pPr>
              <a:t>02/10/2025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BE881F9-B88D-328A-6E6E-D698C658E3E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5BF38635-1288-FE68-5BE2-9FC3C1EAB1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E54B5A-0D05-F43B-4639-BD14D6D67AA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D859A8-5B9A-04AB-AFCE-0D1C08AB3F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E3343BE-7DE0-4AB0-BF4C-37A9F8ECB9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E3343BE-7DE0-4AB0-BF4C-37A9F8ECB991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4585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588920-5572-34CE-0459-E2C95C958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3C78BE-7513-46FB-88CC-9EC33C7F2902}" type="datetimeFigureOut">
              <a:rPr lang="en-GB"/>
              <a:pPr>
                <a:defRPr/>
              </a:pPr>
              <a:t>02/10/2025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4830B9-27CC-3451-05AC-A36A59D47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04B60E-CEB6-B149-D098-18C23EACE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4ADD9-8053-4A89-8881-33919E8E8BE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541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2AEA0E-8425-EBB6-8CD8-3DAFD228B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32E90-0BA4-4D0A-81CF-5BFB2E73166F}" type="datetimeFigureOut">
              <a:rPr lang="en-GB"/>
              <a:pPr>
                <a:defRPr/>
              </a:pPr>
              <a:t>02/10/2025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A9633-C0A1-8A58-F6E4-A6163D58A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9FABC5-5DD9-218D-3738-C9C78A615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C40E8-FBBB-4598-94FB-A3A37FEF538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5565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D5B668-B56D-0B10-B001-2AADDDC58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83459-B263-468B-9D7C-74455D89267F}" type="datetimeFigureOut">
              <a:rPr lang="en-GB"/>
              <a:pPr>
                <a:defRPr/>
              </a:pPr>
              <a:t>02/10/2025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C95D47-01BA-701B-EE6A-5DFE89E29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CBA861-337F-01F2-2AAE-284A04C7E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163723-B238-4B70-8394-E0EFAE7A9F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3725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307CC-2ACF-05C8-0C1D-E16FEF8DD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F83289-A0FF-433E-8253-4AB459D0CF67}" type="datetimeFigureOut">
              <a:rPr lang="en-GB"/>
              <a:pPr>
                <a:defRPr/>
              </a:pPr>
              <a:t>02/10/2025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62F9CE-92D0-C356-EBD1-E3DF3DAB8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261A4E-52B3-63D1-5A73-65A6FB27B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B0EE9-675A-4BA6-91F1-F6063BDE08B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2131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70C2F9-ACAD-8AF9-35D9-82D63433D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72540-CCF7-4054-9D35-8ACE561FD7EA}" type="datetimeFigureOut">
              <a:rPr lang="en-GB"/>
              <a:pPr>
                <a:defRPr/>
              </a:pPr>
              <a:t>02/10/2025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941455-7F3B-447B-5640-7C1F41A38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7A471C-5C4A-0AE8-C1A2-83EAC4120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D593F-5B3F-4E73-AAE9-CA34AF32955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412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F9041F-1AD7-3DB6-93A2-4C1C58EC3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6CE5C9-E87C-4482-A35C-5826E91FCC8B}" type="datetimeFigureOut">
              <a:rPr lang="en-GB"/>
              <a:pPr>
                <a:defRPr/>
              </a:pPr>
              <a:t>02/10/2025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F55027-5CEC-13AC-A39D-AE0A00D9F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44E39C-9F47-9334-1AA9-DB6D3DF36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0F5F92-C591-402C-B3E1-1FEC4AEA085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2703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A27597-1F5F-4896-67EC-7159DD2BA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18AF1C-8B2B-4E14-A002-7D25AC3407D6}" type="datetimeFigureOut">
              <a:rPr lang="en-GB"/>
              <a:pPr>
                <a:defRPr/>
              </a:pPr>
              <a:t>02/10/2025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C80545-B652-6066-D9D4-B45E15078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18D3E1-68B0-5CCF-7894-25844AC41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8B7EA-616C-4469-95A2-2F91009A390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731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E8E483-096A-C5EC-BEE0-A0603A5F2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913A9-33D7-4536-9A9E-42E4E06EE0BC}" type="datetimeFigureOut">
              <a:rPr lang="en-GB"/>
              <a:pPr>
                <a:defRPr/>
              </a:pPr>
              <a:t>02/10/2025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D46F86-D5A6-2CF3-1435-5707F90E8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9A2DE9-4652-DB5C-7E13-A7A5A6A7A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4B0CE-4D7C-4171-801F-225D6CB3D7C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531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A0942A-1568-D12A-0F23-533BD1108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FDD150-84EF-4A81-B46F-22E63A66C1D4}" type="datetimeFigureOut">
              <a:rPr lang="en-GB"/>
              <a:pPr>
                <a:defRPr/>
              </a:pPr>
              <a:t>02/10/2025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DC3352-4FE7-B505-D71A-A49358CAB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E9360D-29C6-6F07-9F59-083F1EEC9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29264-D3AC-4E70-90A2-91EE6FA04FD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8317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1388C-3F57-5379-C47B-74C283268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4E67F-A78D-45A0-A42D-CF576FA64827}" type="datetimeFigureOut">
              <a:rPr lang="en-GB"/>
              <a:pPr>
                <a:defRPr/>
              </a:pPr>
              <a:t>02/10/2025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E87866-7184-4071-31CB-0323CE5C6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DCA17D-6302-55C2-4C1C-F8BA1777F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B6ACB-691B-41F8-9E3D-E856FCA8D8D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9430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35E48F-23B7-3BC7-109D-27BDBDFF1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C0E471-6D98-4C29-8DC5-58AE9BBF0658}" type="datetimeFigureOut">
              <a:rPr lang="en-GB"/>
              <a:pPr>
                <a:defRPr/>
              </a:pPr>
              <a:t>02/10/2025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EF158B-4AA5-F948-ADB9-C0A82F237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23D089-FAED-0AC3-80BC-B42C0553A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A4DDF2-91BC-4B74-B6CA-E85C2168202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8619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5D638F4C-EF6B-117C-9D3C-9CFFC534C5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21AE86FC-F062-38EA-DB5F-0EFF303184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ED708F-B04D-C542-82E6-DDDA97457D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EE6EB29-C48A-4F12-B4E7-7016DC874B46}" type="datetimeFigureOut">
              <a:rPr lang="en-GB"/>
              <a:pPr>
                <a:defRPr/>
              </a:pPr>
              <a:t>02/10/2025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F1DFD6-2F68-58AA-9BC2-1C3CC15B3F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AEE8CE-A38C-4F30-71E0-74BA246FCD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D16E84C-09E8-4DAA-80F5-FA0AA951D6D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 descr="A blue wave with white text&#10;&#10;Description automatically generated">
            <a:extLst>
              <a:ext uri="{FF2B5EF4-FFF2-40B4-BE49-F238E27FC236}">
                <a16:creationId xmlns:a16="http://schemas.microsoft.com/office/drawing/2014/main" id="{ED91E730-B8D1-509A-3375-ABB9FBF31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300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931F7F2-A55F-8E84-93C1-25F29EBD4A40}"/>
              </a:ext>
            </a:extLst>
          </p:cNvPr>
          <p:cNvSpPr txBox="1"/>
          <p:nvPr/>
        </p:nvSpPr>
        <p:spPr>
          <a:xfrm>
            <a:off x="1383323" y="1336431"/>
            <a:ext cx="529883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Year 8 Reading Lists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A white rectangular frame with blue and purple border&#10;&#10;Description automatically generated">
            <a:extLst>
              <a:ext uri="{FF2B5EF4-FFF2-40B4-BE49-F238E27FC236}">
                <a16:creationId xmlns:a16="http://schemas.microsoft.com/office/drawing/2014/main" id="{5B4F5DEE-A445-A17E-406C-FDA3914284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F2F2575-3AE5-C239-8C29-898F2DF71E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1267917"/>
              </p:ext>
            </p:extLst>
          </p:nvPr>
        </p:nvGraphicFramePr>
        <p:xfrm>
          <a:off x="787400" y="708333"/>
          <a:ext cx="10617200" cy="50167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2092">
                  <a:extLst>
                    <a:ext uri="{9D8B030D-6E8A-4147-A177-3AD203B41FA5}">
                      <a16:colId xmlns:a16="http://schemas.microsoft.com/office/drawing/2014/main" val="2571902686"/>
                    </a:ext>
                  </a:extLst>
                </a:gridCol>
                <a:gridCol w="2332893">
                  <a:extLst>
                    <a:ext uri="{9D8B030D-6E8A-4147-A177-3AD203B41FA5}">
                      <a16:colId xmlns:a16="http://schemas.microsoft.com/office/drawing/2014/main" val="2400034206"/>
                    </a:ext>
                  </a:extLst>
                </a:gridCol>
                <a:gridCol w="2086707">
                  <a:extLst>
                    <a:ext uri="{9D8B030D-6E8A-4147-A177-3AD203B41FA5}">
                      <a16:colId xmlns:a16="http://schemas.microsoft.com/office/drawing/2014/main" val="993041524"/>
                    </a:ext>
                  </a:extLst>
                </a:gridCol>
                <a:gridCol w="2039816">
                  <a:extLst>
                    <a:ext uri="{9D8B030D-6E8A-4147-A177-3AD203B41FA5}">
                      <a16:colId xmlns:a16="http://schemas.microsoft.com/office/drawing/2014/main" val="987563031"/>
                    </a:ext>
                  </a:extLst>
                </a:gridCol>
                <a:gridCol w="1875692">
                  <a:extLst>
                    <a:ext uri="{9D8B030D-6E8A-4147-A177-3AD203B41FA5}">
                      <a16:colId xmlns:a16="http://schemas.microsoft.com/office/drawing/2014/main" val="249849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ART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DRAMA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DT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FOOD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MUSIC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9164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DK's Children's Book of Art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Phaidon's The Art Book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The Story of Art by E. H. </a:t>
                      </a:r>
                      <a:r>
                        <a:rPr kumimoji="0" lang="en-GB" sz="12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Gombrich</a:t>
                      </a: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Black Artists Shaping the World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Just Draw It &amp; Just Paint It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by Sam </a:t>
                      </a:r>
                      <a:r>
                        <a:rPr kumimoji="0" lang="en-GB" sz="12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Piyasena</a:t>
                      </a: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 &amp; Beverly Philp</a:t>
                      </a:r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Blood Brothers-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Willy Russell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Shakespearean Insults - The Globe Theatre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Noughts And Crosses - Dominic Cooke.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All About Theatre- National Theatre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Dna</a:t>
                      </a: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- Dennis Kelly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Too Much Punch For Judy - Mark Wheeler </a:t>
                      </a: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Y7 - Making Mechanical Cards By Sheila Sturrock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Paper Engineering For Pop-up Books And Cards By Mark Hiner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Y8 - Go: A Kidd’s Guide To Graphic Design – Chip Kidd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A Kids Book About Design – Jason Mayden </a:t>
                      </a:r>
                      <a:r>
                        <a:rPr kumimoji="0" lang="en-GB" sz="1200" b="0" i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(Dk, 2025)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1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Y9 - </a:t>
                      </a:r>
                      <a:r>
                        <a:rPr kumimoji="0" lang="en-GB" sz="1200" b="0" i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101 Things I Learned® In Product Design School</a:t>
                      </a: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 – Sung Jang, Martin Thaler &amp; Matthew Frederick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 </a:t>
                      </a:r>
                      <a:r>
                        <a:rPr kumimoji="0" lang="en-GB" sz="1200" b="0" i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The Design Thinking Playbook</a:t>
                      </a: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 – Michael Lewrick, Patrick Link &amp; Larry Leifer</a:t>
                      </a: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Exploring Food and Nutrition for Key Stage 3</a:t>
                      </a:r>
                      <a:b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</a:b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Authors: Yvonne Mackey &amp; Bev Saunder.</a:t>
                      </a:r>
                      <a:b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</a:b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Science You Can Eat</a:t>
                      </a:r>
                      <a:b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</a:b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Author: Stefan Gates</a:t>
                      </a:r>
                      <a:b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</a:b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Are You What You Eat?</a:t>
                      </a:r>
                      <a:b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</a:b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Author: DK Publishing</a:t>
                      </a:r>
                      <a:b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</a:b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Explores nutrition and how food affects the body </a:t>
                      </a:r>
                      <a:b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</a:b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How Food Works: The Facts Visually Explained</a:t>
                      </a:r>
                      <a:b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</a:b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Author: DK Publishing</a:t>
                      </a:r>
                      <a:b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</a:b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The Story of Food: An Illustrated History of Everything We Eat</a:t>
                      </a:r>
                      <a:b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</a:b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Author: DK Publishing</a:t>
                      </a:r>
                      <a:endParaRPr lang="en-GB" sz="120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The AB Guide to Music Theory- Eric Taylor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"The Story of Music" – Howard Goodall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"A History of Music in 50 Instruments" – Philip Wilkinson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"How to Read Music: Reading Music Made Simple" – Helen Cooper</a:t>
                      </a: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1288835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429B0D4C-5DC9-2587-E412-678D7B36E00F}"/>
              </a:ext>
            </a:extLst>
          </p:cNvPr>
          <p:cNvSpPr txBox="1"/>
          <p:nvPr/>
        </p:nvSpPr>
        <p:spPr>
          <a:xfrm>
            <a:off x="685800" y="6018862"/>
            <a:ext cx="6178062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100" dirty="0">
                <a:highlight>
                  <a:srgbClr val="FFFF00"/>
                </a:highlight>
              </a:rPr>
              <a:t>TEXTS HIGHLIGHTED IN YELLOW ARE AVAILABLE TO BORROW FROM OUR SCHOOL LIBRARY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23BD12-72B9-EEA0-35B1-B968FE0F30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A white rectangular frame with blue and purple border&#10;&#10;Description automatically generated">
            <a:extLst>
              <a:ext uri="{FF2B5EF4-FFF2-40B4-BE49-F238E27FC236}">
                <a16:creationId xmlns:a16="http://schemas.microsoft.com/office/drawing/2014/main" id="{7D7D472F-7DAA-4BE8-A36A-70BF121984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7C1223A-3234-38EB-057F-EB4E943086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3219508"/>
              </p:ext>
            </p:extLst>
          </p:nvPr>
        </p:nvGraphicFramePr>
        <p:xfrm>
          <a:off x="787400" y="307983"/>
          <a:ext cx="10617200" cy="5984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2092">
                  <a:extLst>
                    <a:ext uri="{9D8B030D-6E8A-4147-A177-3AD203B41FA5}">
                      <a16:colId xmlns:a16="http://schemas.microsoft.com/office/drawing/2014/main" val="2571902686"/>
                    </a:ext>
                  </a:extLst>
                </a:gridCol>
                <a:gridCol w="2332893">
                  <a:extLst>
                    <a:ext uri="{9D8B030D-6E8A-4147-A177-3AD203B41FA5}">
                      <a16:colId xmlns:a16="http://schemas.microsoft.com/office/drawing/2014/main" val="2400034206"/>
                    </a:ext>
                  </a:extLst>
                </a:gridCol>
                <a:gridCol w="2086707">
                  <a:extLst>
                    <a:ext uri="{9D8B030D-6E8A-4147-A177-3AD203B41FA5}">
                      <a16:colId xmlns:a16="http://schemas.microsoft.com/office/drawing/2014/main" val="993041524"/>
                    </a:ext>
                  </a:extLst>
                </a:gridCol>
                <a:gridCol w="2039816">
                  <a:extLst>
                    <a:ext uri="{9D8B030D-6E8A-4147-A177-3AD203B41FA5}">
                      <a16:colId xmlns:a16="http://schemas.microsoft.com/office/drawing/2014/main" val="987563031"/>
                    </a:ext>
                  </a:extLst>
                </a:gridCol>
                <a:gridCol w="1875692">
                  <a:extLst>
                    <a:ext uri="{9D8B030D-6E8A-4147-A177-3AD203B41FA5}">
                      <a16:colId xmlns:a16="http://schemas.microsoft.com/office/drawing/2014/main" val="24984974"/>
                    </a:ext>
                  </a:extLst>
                </a:gridCol>
              </a:tblGrid>
              <a:tr h="390865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ENGLISH 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(Curriculum Texts)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ENGLISH 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(Additional Texts) cont..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SCIENCE 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(Autobiography)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SCIENCE 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(History)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SCIENCE 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(Non-Fiction)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9164269"/>
                  </a:ext>
                </a:extLst>
              </a:tr>
              <a:tr h="5397152">
                <a:tc>
                  <a:txBody>
                    <a:bodyPr/>
                    <a:lstStyle/>
                    <a:p>
                      <a:pPr lvl="0" algn="ctr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Sherlock Holmes</a:t>
                      </a:r>
                    </a:p>
                    <a:p>
                      <a:pPr lvl="0" algn="ctr"/>
                      <a:endParaRPr lang="en-GB" sz="1200" kern="1200" dirty="0">
                        <a:solidFill>
                          <a:schemeClr val="dk1"/>
                        </a:solidFill>
                        <a:effectLst/>
                        <a:highlight>
                          <a:srgbClr val="FFFF00"/>
                        </a:highlight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lvl="0" algn="ctr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World War 1 Poetry</a:t>
                      </a:r>
                    </a:p>
                    <a:p>
                      <a:pPr lvl="0" algn="ctr"/>
                      <a:endParaRPr lang="en-GB" sz="1200" kern="1200" dirty="0">
                        <a:solidFill>
                          <a:schemeClr val="dk1"/>
                        </a:solidFill>
                        <a:effectLst/>
                        <a:highlight>
                          <a:srgbClr val="FFFF00"/>
                        </a:highlight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lvl="0" algn="ctr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Animal Farm</a:t>
                      </a:r>
                    </a:p>
                    <a:p>
                      <a:pPr lvl="0" algn="ctr"/>
                      <a:endParaRPr lang="en-GB" sz="1200" kern="1200" dirty="0">
                        <a:solidFill>
                          <a:schemeClr val="dk1"/>
                        </a:solidFill>
                        <a:effectLst/>
                        <a:highlight>
                          <a:srgbClr val="FFFF00"/>
                        </a:highlight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lvl="0" algn="ctr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Romeo and Juliet</a:t>
                      </a:r>
                    </a:p>
                    <a:p>
                      <a:pPr lvl="0" algn="ctr"/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lvl="0" algn="ctr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Non-Fiction speech writing</a:t>
                      </a:r>
                    </a:p>
                    <a:p>
                      <a:pPr lvl="0" algn="ctr"/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Bone Sparrow</a:t>
                      </a:r>
                    </a:p>
                    <a:p>
                      <a:pPr algn="ctr"/>
                      <a:endParaRPr lang="en-GB" sz="1200" kern="1200" dirty="0">
                        <a:solidFill>
                          <a:schemeClr val="dk1"/>
                        </a:solidFill>
                        <a:effectLst/>
                        <a:highlight>
                          <a:srgbClr val="FFFF00"/>
                        </a:highlight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/>
                      <a:endParaRPr lang="en-GB" sz="1200" kern="1200" dirty="0">
                        <a:solidFill>
                          <a:schemeClr val="dk1"/>
                        </a:solidFill>
                        <a:effectLst/>
                        <a:highlight>
                          <a:srgbClr val="FFFF00"/>
                        </a:highlight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ENGLISH </a:t>
                      </a: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(Additional Texts)</a:t>
                      </a:r>
                    </a:p>
                    <a:p>
                      <a:pPr algn="ctr"/>
                      <a:endParaRPr lang="en-GB" sz="1200" dirty="0">
                        <a:highlight>
                          <a:srgbClr val="FFFF00"/>
                        </a:highlight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 Further Sherlock Holes stories</a:t>
                      </a:r>
                    </a:p>
                    <a:p>
                      <a:pPr marL="0" lv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Murder Most Unladylike</a:t>
                      </a:r>
                    </a:p>
                    <a:p>
                      <a:pPr marL="0" lv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highlight>
                          <a:srgbClr val="FFFF00"/>
                        </a:highlight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Agatha Christie</a:t>
                      </a:r>
                    </a:p>
                    <a:p>
                      <a:pPr marL="0" lv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highlight>
                          <a:srgbClr val="FFFF00"/>
                        </a:highlight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Enola Holmes</a:t>
                      </a:r>
                    </a:p>
                    <a:p>
                      <a:pPr marL="0" lv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Poetry- Seigfried Sassoon, Wilfred Owen</a:t>
                      </a:r>
                    </a:p>
                    <a:p>
                      <a:pPr marL="0" lv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1984, Brave New World, The Hunger Games</a:t>
                      </a:r>
                    </a:p>
                    <a:p>
                      <a:pPr algn="ctr"/>
                      <a:endParaRPr lang="en-GB" sz="1200" dirty="0">
                        <a:highlight>
                          <a:srgbClr val="FFFF00"/>
                        </a:highlight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Never Let Me Go</a:t>
                      </a:r>
                    </a:p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The Pearl</a:t>
                      </a:r>
                    </a:p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Lord of the Flies</a:t>
                      </a:r>
                    </a:p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The Metamorphosis</a:t>
                      </a:r>
                    </a:p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Shakespeare- Othello</a:t>
                      </a:r>
                    </a:p>
                    <a:p>
                      <a:pPr lvl="0" algn="ctr">
                        <a:lnSpc>
                          <a:spcPct val="150000"/>
                        </a:lnSpc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 A Midsummer Night’s Dream Hamlet, Noughts and Crosses West Side Story</a:t>
                      </a:r>
                    </a:p>
                    <a:p>
                      <a:pPr lvl="0" algn="ctr">
                        <a:lnSpc>
                          <a:spcPct val="150000"/>
                        </a:lnSpc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Winston Churchill’s speeches Barack Obama</a:t>
                      </a:r>
                    </a:p>
                    <a:p>
                      <a:pPr lvl="0" algn="ctr">
                        <a:lnSpc>
                          <a:spcPct val="150000"/>
                        </a:lnSpc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Michelle Obama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Boy at the Back of the Class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 The Arrival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No Ballet Shoes in Syria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Pie in the Sky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The Ones that Disappeared</a:t>
                      </a: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200" b="0" i="0" u="none" strike="noStrike" kern="1200" baseline="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Mud, Sweat and Tears – Bear Grylls</a:t>
                      </a:r>
                    </a:p>
                    <a:p>
                      <a:pPr algn="ctr"/>
                      <a:endParaRPr lang="en-GB" sz="1200" b="0" i="0" u="none" strike="noStrike" kern="1200" baseline="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/>
                      <a:r>
                        <a:rPr lang="en-GB" sz="1200" b="0" i="0" u="none" strike="noStrike" kern="1200" baseline="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Accidental </a:t>
                      </a:r>
                      <a:r>
                        <a:rPr lang="en-GB" sz="1200" b="0" i="0" u="none" strike="noStrike" kern="1200" baseline="0" dirty="0" err="1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Advernturer</a:t>
                      </a:r>
                      <a:r>
                        <a:rPr lang="en-GB" sz="1200" b="0" i="0" u="none" strike="noStrike" kern="1200" baseline="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 – Ben Fogel</a:t>
                      </a:r>
                    </a:p>
                    <a:p>
                      <a:pPr algn="ctr"/>
                      <a:endParaRPr lang="en-GB" sz="1200" b="0" i="0" u="none" strike="noStrike" kern="1200" baseline="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/>
                      <a:endParaRPr lang="en-GB" sz="1200" b="0" i="0" u="none" strike="noStrike" kern="1200" baseline="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/>
                      <a:r>
                        <a:rPr lang="en-GB" sz="1200" b="0" i="0" u="none" strike="noStrike" kern="1200" baseline="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 The Crocodile Hunter: The Incredible Life and Adventures of Steve and Terri Irwin </a:t>
                      </a:r>
                    </a:p>
                    <a:p>
                      <a:pPr algn="ctr"/>
                      <a:endParaRPr lang="en-GB" sz="1200" b="0" i="0" u="none" strike="noStrike" kern="1200" baseline="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/>
                      <a:endParaRPr lang="en-GB" sz="12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200" b="0" i="0" u="none" strike="noStrike" kern="1200" baseline="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Medical Milestones and Crazy Cures – Chris van </a:t>
                      </a:r>
                      <a:r>
                        <a:rPr lang="en-GB" sz="1200" b="0" i="0" u="none" strike="noStrike" kern="1200" baseline="0" dirty="0" err="1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Tulleken</a:t>
                      </a:r>
                      <a:endParaRPr lang="en-GB" sz="1200" b="0" i="0" u="none" strike="noStrike" kern="1200" baseline="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/>
                      <a:endParaRPr lang="en-GB" sz="1200" b="0" i="0" u="none" strike="noStrike" kern="1200" baseline="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/>
                      <a:r>
                        <a:rPr lang="en-GB" sz="1200" b="0" i="0" u="none" strike="noStrike" kern="1200" baseline="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Archimedes and the Door of Science – Jeanne Bendick</a:t>
                      </a:r>
                    </a:p>
                    <a:p>
                      <a:pPr algn="ctr"/>
                      <a:endParaRPr lang="en-GB" sz="1200" b="0" i="0" u="none" strike="noStrike" kern="1200" baseline="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/>
                      <a:r>
                        <a:rPr lang="en-GB" sz="1200" b="0" i="0" u="none" strike="noStrike" kern="1200" baseline="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Galen and the Gateway to </a:t>
                      </a:r>
                      <a:r>
                        <a:rPr lang="en-GB" sz="1200" b="0" i="0" u="none" strike="noStrike" kern="1200" baseline="0" dirty="0" err="1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Medecine</a:t>
                      </a:r>
                      <a:r>
                        <a:rPr lang="en-GB" sz="1200" b="0" i="0" u="none" strike="noStrike" kern="1200" baseline="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 – Jeanne Bendick</a:t>
                      </a:r>
                    </a:p>
                    <a:p>
                      <a:pPr algn="ctr"/>
                      <a:endParaRPr lang="en-GB" sz="1200" b="0" i="0" u="none" strike="noStrike" kern="1200" baseline="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/>
                      <a:r>
                        <a:rPr lang="en-GB" sz="1200" b="0" i="0" u="none" strike="noStrike" kern="1200" baseline="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On a beam of light: A story of Albert Einstein – Jennifer Berne</a:t>
                      </a:r>
                    </a:p>
                    <a:p>
                      <a:pPr algn="ctr"/>
                      <a:endParaRPr lang="en-GB" sz="1200" b="0" i="0" u="none" strike="noStrike" kern="1200" baseline="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/>
                      <a:r>
                        <a:rPr lang="en-GB" sz="1200" b="0" i="0" u="none" strike="noStrike" kern="1200" baseline="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The Space Race – John Hamilton</a:t>
                      </a:r>
                    </a:p>
                    <a:p>
                      <a:pPr algn="ctr"/>
                      <a:endParaRPr lang="en-GB" sz="1200" b="0" i="0" u="none" strike="noStrike" kern="1200" baseline="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/>
                      <a:r>
                        <a:rPr lang="en-GB" sz="1200" b="0" i="0" u="none" strike="noStrike" kern="1200" baseline="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Horrible Science Collection – Nick Arnold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Ground Control to Majo Tim – Clive Gifford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Your Brilliant body – Chris and Xand van </a:t>
                      </a:r>
                      <a:r>
                        <a:rPr kumimoji="0" lang="en-GB" sz="12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Tulleken</a:t>
                      </a: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Life of Earth – David Attenborough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The Science Book: Big Ideas Simply Explained – Dorling Kindersley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The Periodic Table Book: A Visual </a:t>
                      </a:r>
                      <a:r>
                        <a:rPr kumimoji="0" lang="en-GB" sz="12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Encyclopedia</a:t>
                      </a: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 of the Elements – Dorling Kindersley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Astrophysics for Young People in a hurry – Neil deGrasse Tyson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The Dissappearing Spoon – Sam Ken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Deadly Detectives – Steve </a:t>
                      </a:r>
                      <a:r>
                        <a:rPr kumimoji="0" lang="en-GB" sz="12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Backshall</a:t>
                      </a: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</a:endParaRP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128883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2197586-FCF6-EB96-BCE9-604E19EE8B6F}"/>
              </a:ext>
            </a:extLst>
          </p:cNvPr>
          <p:cNvSpPr txBox="1"/>
          <p:nvPr/>
        </p:nvSpPr>
        <p:spPr>
          <a:xfrm>
            <a:off x="678224" y="6376443"/>
            <a:ext cx="582723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highlight>
                  <a:srgbClr val="FFFF00"/>
                </a:highlight>
              </a:rPr>
              <a:t>TEXTS HIGHLIGHTED IN YELLOW ARE AVAILABLE TO BORROW FROM OUR SCHOOL LIBRARY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30BD15B-F72F-9785-EE50-C6588D3B6119}"/>
              </a:ext>
            </a:extLst>
          </p:cNvPr>
          <p:cNvCxnSpPr/>
          <p:nvPr/>
        </p:nvCxnSpPr>
        <p:spPr>
          <a:xfrm>
            <a:off x="773723" y="3083169"/>
            <a:ext cx="2297723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9767BB2-99E8-ED48-3640-2AA120F2AD0A}"/>
              </a:ext>
            </a:extLst>
          </p:cNvPr>
          <p:cNvCxnSpPr/>
          <p:nvPr/>
        </p:nvCxnSpPr>
        <p:spPr>
          <a:xfrm>
            <a:off x="773723" y="3429000"/>
            <a:ext cx="2297723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5701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3942C0-B7AF-4EC4-1FF3-DB55AEFFDA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A white rectangular frame with blue and purple border&#10;&#10;Description automatically generated">
            <a:extLst>
              <a:ext uri="{FF2B5EF4-FFF2-40B4-BE49-F238E27FC236}">
                <a16:creationId xmlns:a16="http://schemas.microsoft.com/office/drawing/2014/main" id="{96F0271E-896B-3C98-1E74-4DCDD5D9D6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64B2E2D-4157-5100-2AAC-66E32FF862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6816441"/>
              </p:ext>
            </p:extLst>
          </p:nvPr>
        </p:nvGraphicFramePr>
        <p:xfrm>
          <a:off x="411284" y="442279"/>
          <a:ext cx="11369431" cy="5596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2234">
                  <a:extLst>
                    <a:ext uri="{9D8B030D-6E8A-4147-A177-3AD203B41FA5}">
                      <a16:colId xmlns:a16="http://schemas.microsoft.com/office/drawing/2014/main" val="2571902686"/>
                    </a:ext>
                  </a:extLst>
                </a:gridCol>
                <a:gridCol w="2433993">
                  <a:extLst>
                    <a:ext uri="{9D8B030D-6E8A-4147-A177-3AD203B41FA5}">
                      <a16:colId xmlns:a16="http://schemas.microsoft.com/office/drawing/2014/main" val="2400034206"/>
                    </a:ext>
                  </a:extLst>
                </a:gridCol>
                <a:gridCol w="2144807">
                  <a:extLst>
                    <a:ext uri="{9D8B030D-6E8A-4147-A177-3AD203B41FA5}">
                      <a16:colId xmlns:a16="http://schemas.microsoft.com/office/drawing/2014/main" val="993041524"/>
                    </a:ext>
                  </a:extLst>
                </a:gridCol>
                <a:gridCol w="2375813">
                  <a:extLst>
                    <a:ext uri="{9D8B030D-6E8A-4147-A177-3AD203B41FA5}">
                      <a16:colId xmlns:a16="http://schemas.microsoft.com/office/drawing/2014/main" val="987563031"/>
                    </a:ext>
                  </a:extLst>
                </a:gridCol>
                <a:gridCol w="1922584">
                  <a:extLst>
                    <a:ext uri="{9D8B030D-6E8A-4147-A177-3AD203B41FA5}">
                      <a16:colId xmlns:a16="http://schemas.microsoft.com/office/drawing/2014/main" val="249849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SCIENCE 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(Fiction)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GEOGRAPHY 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(Africa)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GEOGRAPHY 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(Fair Trade)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GEOGRAPHY 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(Forest Biomes)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GEOGRAPHY 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(Rivers and Floods)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9164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Hybrids – David Thorpe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The Hitchhiker’s Guide to the Galaxy – Douglas Adams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War of the Worlds – HG Wells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Journey to the Centre of the Earth – Jules Verne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Pig-Heart Boy – Malorie Blackman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Flesh Market – Nicola Morgan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The Knife of never letting go – Patrick Ness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kern="100" dirty="0" err="1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Larklight</a:t>
                      </a: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 trilogy – Philip Reeve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Uglies – Scott Westerfield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The Discworld Series – Terry Pratchett</a:t>
                      </a: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buFontTx/>
                        <a:buNone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Africa, Amazing Africa by Atinuke 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Tx/>
                        <a:buNone/>
                      </a:pP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Tx/>
                        <a:buNone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South Africa by Claire Throp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Tx/>
                        <a:buNone/>
                      </a:pP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Tx/>
                        <a:buNone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Black and British’ by David </a:t>
                      </a:r>
                      <a:r>
                        <a:rPr lang="en-GB" sz="1200" kern="1200" dirty="0" err="1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Olusoga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Tx/>
                        <a:buNone/>
                      </a:pP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Tx/>
                        <a:buNone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A Long Walk to Water by Linda Sue Park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Tx/>
                        <a:buNone/>
                      </a:pP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I Dreamed of Africa by Kuki Gallmann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Tx/>
                        <a:buNone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When Stars are Scattered by Victoria Jamieson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Tx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Fair Trade First by Sarah Ridley</a:t>
                      </a:r>
                    </a:p>
                    <a:p>
                      <a:pPr algn="ctr"/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Food and Fair Trade by Paul Mason</a:t>
                      </a:r>
                    </a:p>
                    <a:p>
                      <a:pPr algn="ctr"/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Fighting the Banana Wars and Other Fairtrade Battles by Harriet Lamb</a:t>
                      </a: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Many Biomes, One Earth: Exploring Terrestrial Biomes of North and South America by Sneed B. Collard III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The Incredible Ecosystems of Planet Earth by Rachel </a:t>
                      </a:r>
                      <a:r>
                        <a:rPr lang="en-GB" sz="1200" kern="1200" dirty="0" err="1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Ignotofsky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Can You Hear The Trees Talking?: Discovering the Hidden Life of the Forest by Peter Wohlleben</a:t>
                      </a: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Rain Forests (Explore My World) by </a:t>
                      </a:r>
                      <a:r>
                        <a:rPr lang="en-GB" sz="1200" kern="1200" dirty="0" err="1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Marfé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 Ferguson Delano</a:t>
                      </a: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120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Amazing Rivers: 100+ Waterways That Will Boggle Your Mind by Julie Vosburgh Agnone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The River Thief: a spellbinding tale of folklore and forgotten magic by Hannah Peck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Raging Rivers by Anita Ganeri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Rivers: An incredible journey from source to sea by Simon Chapman</a:t>
                      </a: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128883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0675C3A6-5B05-DC08-4FC0-683DC5D2B581}"/>
              </a:ext>
            </a:extLst>
          </p:cNvPr>
          <p:cNvSpPr txBox="1"/>
          <p:nvPr/>
        </p:nvSpPr>
        <p:spPr>
          <a:xfrm>
            <a:off x="411284" y="6237502"/>
            <a:ext cx="582723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highlight>
                  <a:srgbClr val="FFFF00"/>
                </a:highlight>
              </a:rPr>
              <a:t>TEXTS HIGHLIGHTED IN YELLOW ARE AVAILABLE TO BORROW FROM OUR SCHOOL LIBRARY</a:t>
            </a:r>
          </a:p>
        </p:txBody>
      </p:sp>
    </p:spTree>
    <p:extLst>
      <p:ext uri="{BB962C8B-B14F-4D97-AF65-F5344CB8AC3E}">
        <p14:creationId xmlns:p14="http://schemas.microsoft.com/office/powerpoint/2010/main" val="2945200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2B94F-9E3A-665C-D68B-929A1325BF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A white rectangular frame with blue and purple border&#10;&#10;Description automatically generated">
            <a:extLst>
              <a:ext uri="{FF2B5EF4-FFF2-40B4-BE49-F238E27FC236}">
                <a16:creationId xmlns:a16="http://schemas.microsoft.com/office/drawing/2014/main" id="{B4A2A164-0967-9FE2-C115-C06BDB1FCB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26360B2-0F4B-6F86-DB56-E20D9D5DE5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773248"/>
              </p:ext>
            </p:extLst>
          </p:nvPr>
        </p:nvGraphicFramePr>
        <p:xfrm>
          <a:off x="469900" y="358888"/>
          <a:ext cx="11252200" cy="60113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0440">
                  <a:extLst>
                    <a:ext uri="{9D8B030D-6E8A-4147-A177-3AD203B41FA5}">
                      <a16:colId xmlns:a16="http://schemas.microsoft.com/office/drawing/2014/main" val="2571902686"/>
                    </a:ext>
                  </a:extLst>
                </a:gridCol>
                <a:gridCol w="2250440">
                  <a:extLst>
                    <a:ext uri="{9D8B030D-6E8A-4147-A177-3AD203B41FA5}">
                      <a16:colId xmlns:a16="http://schemas.microsoft.com/office/drawing/2014/main" val="4005056523"/>
                    </a:ext>
                  </a:extLst>
                </a:gridCol>
                <a:gridCol w="2250440">
                  <a:extLst>
                    <a:ext uri="{9D8B030D-6E8A-4147-A177-3AD203B41FA5}">
                      <a16:colId xmlns:a16="http://schemas.microsoft.com/office/drawing/2014/main" val="621816496"/>
                    </a:ext>
                  </a:extLst>
                </a:gridCol>
                <a:gridCol w="2250440">
                  <a:extLst>
                    <a:ext uri="{9D8B030D-6E8A-4147-A177-3AD203B41FA5}">
                      <a16:colId xmlns:a16="http://schemas.microsoft.com/office/drawing/2014/main" val="2343082364"/>
                    </a:ext>
                  </a:extLst>
                </a:gridCol>
                <a:gridCol w="2250440">
                  <a:extLst>
                    <a:ext uri="{9D8B030D-6E8A-4147-A177-3AD203B41FA5}">
                      <a16:colId xmlns:a16="http://schemas.microsoft.com/office/drawing/2014/main" val="114608147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MATHS</a:t>
                      </a:r>
                      <a:endParaRPr lang="en-GB" sz="100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HISTORY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(Industrial Revolution)</a:t>
                      </a:r>
                      <a:endParaRPr lang="en-GB" sz="80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HISTORY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(Slave Trade)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HISTORY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(Russian Revolution)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HISTORY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(WW1)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9164269"/>
                  </a:ext>
                </a:extLst>
              </a:tr>
              <a:tr h="5554132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dirty="0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50 Mathematical Ideas you really need to know – Tony Crilly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dirty="0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The Math Book – Clifford A. </a:t>
                      </a:r>
                      <a:r>
                        <a:rPr lang="en-GB" sz="1200" dirty="0" err="1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Pickover</a:t>
                      </a: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dirty="0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Aha! Insight &amp; Aha! Gotcha –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dirty="0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Martin Gardner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dirty="0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My Best Mathematical and logic Puzzles – Martin Gardner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dirty="0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The Thrilling Adventures of Lovelace and Babbage – Sydney Padua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My name is Victoria by Lucy Worsley </a:t>
                      </a:r>
                      <a:endParaRPr lang="en-GB" sz="14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The Beloved by Alison Rattle </a:t>
                      </a:r>
                      <a:endParaRPr lang="en-GB" sz="14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Constable and Toop by Gareth P Jones </a:t>
                      </a:r>
                      <a:endParaRPr lang="en-GB" sz="14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The Madness by Alison Rattle </a:t>
                      </a:r>
                      <a:endParaRPr lang="en-GB" sz="14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Witchfinder by Ruth Warburton </a:t>
                      </a:r>
                      <a:endParaRPr lang="en-GB" sz="14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en-GB" sz="12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Frost Hollow Hall by Emma Carroll </a:t>
                      </a: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My Name’s not Friday by Jon Walter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Chains by Laurie Halse Anderson</a:t>
                      </a: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Freedom by Catherine Johnson</a:t>
                      </a: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Story of Slavery by Sarah Courtauld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Deep Blue Between by Ayesha </a:t>
                      </a:r>
                      <a:r>
                        <a:rPr lang="en-GB" sz="1200" kern="100" dirty="0" err="1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Harruna</a:t>
                      </a: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 Attah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Ice Whisperers by Helenka Stachera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Tzar’s Curious Runaways by Robin Scott-Elliot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 err="1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Nevertell</a:t>
                      </a: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 by Katharine Orton</a:t>
                      </a: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Spies in St. Petersburg by Katherine </a:t>
                      </a:r>
                      <a:r>
                        <a:rPr lang="en-GB" sz="1200" kern="100" dirty="0" err="1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Woodfine</a:t>
                      </a: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Raven’s Children by Yulia Yakovleva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Loyal Creatures by Morris </a:t>
                      </a:r>
                      <a:r>
                        <a:rPr lang="en-GB" sz="1200" kern="100" dirty="0" err="1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Gleitzman</a:t>
                      </a: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Across the Divide by Anne Booth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Dusk by Eve Edwards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Valentine Joe by Rebecca Stevens</a:t>
                      </a: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Anzac Boys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Poppy by Mary Hooper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Stay Where You Are and Then Leave by John Boyne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Private Peaceful by Michael Morpurgo</a:t>
                      </a: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Foreshadowing by Marcus Sedgwick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128883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100C3C8-BD46-B80B-FCF8-8A980E4C75FF}"/>
              </a:ext>
            </a:extLst>
          </p:cNvPr>
          <p:cNvSpPr txBox="1"/>
          <p:nvPr/>
        </p:nvSpPr>
        <p:spPr>
          <a:xfrm>
            <a:off x="376115" y="6368307"/>
            <a:ext cx="582723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highlight>
                  <a:srgbClr val="FFFF00"/>
                </a:highlight>
              </a:rPr>
              <a:t>TEXTS HIGHLIGHTED IN YELLOW ARE AVAILABLE TO BORROW FROM OUR SCHOOL LIBRARY</a:t>
            </a:r>
          </a:p>
        </p:txBody>
      </p:sp>
    </p:spTree>
    <p:extLst>
      <p:ext uri="{BB962C8B-B14F-4D97-AF65-F5344CB8AC3E}">
        <p14:creationId xmlns:p14="http://schemas.microsoft.com/office/powerpoint/2010/main" val="3948179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6" descr="A blue and white wavy background&#10;&#10;Description automatically generated with medium confidence">
            <a:extLst>
              <a:ext uri="{FF2B5EF4-FFF2-40B4-BE49-F238E27FC236}">
                <a16:creationId xmlns:a16="http://schemas.microsoft.com/office/drawing/2014/main" id="{3FCC27F1-BFCE-258A-EA72-57F753A1A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93800"/>
            <a:ext cx="121920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12">
            <a:extLst>
              <a:ext uri="{FF2B5EF4-FFF2-40B4-BE49-F238E27FC236}">
                <a16:creationId xmlns:a16="http://schemas.microsoft.com/office/drawing/2014/main" id="{6D26B8C8-0D2C-E724-36B8-14F87BEB76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2308" y="261938"/>
            <a:ext cx="1419225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14">
            <a:extLst>
              <a:ext uri="{FF2B5EF4-FFF2-40B4-BE49-F238E27FC236}">
                <a16:creationId xmlns:a16="http://schemas.microsoft.com/office/drawing/2014/main" id="{B081D582-C7D0-1069-88DC-BA051E41C9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5525" y="5664200"/>
            <a:ext cx="2520950" cy="93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66418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1077</Words>
  <Application>Microsoft Office PowerPoint</Application>
  <PresentationFormat>Widescreen</PresentationFormat>
  <Paragraphs>224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Roboto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James Calvert Spence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Brown</dc:creator>
  <cp:lastModifiedBy>Lindsey Edwards</cp:lastModifiedBy>
  <cp:revision>4</cp:revision>
  <dcterms:created xsi:type="dcterms:W3CDTF">2025-01-20T13:37:32Z</dcterms:created>
  <dcterms:modified xsi:type="dcterms:W3CDTF">2025-10-02T12:58:59Z</dcterms:modified>
</cp:coreProperties>
</file>