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0" r:id="rId3"/>
    <p:sldId id="264" r:id="rId4"/>
    <p:sldId id="262" r:id="rId5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C492E5-38F2-4075-B72E-D92D69CE0A06}" v="12" dt="2025-10-03T13:15:14.2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86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sey Edwards" userId="ada4187f-6e16-4dc8-ac66-40999389eeca" providerId="ADAL" clId="{5AC492E5-38F2-4075-B72E-D92D69CE0A06}"/>
    <pc:docChg chg="custSel delSld modSld">
      <pc:chgData name="Lindsey Edwards" userId="ada4187f-6e16-4dc8-ac66-40999389eeca" providerId="ADAL" clId="{5AC492E5-38F2-4075-B72E-D92D69CE0A06}" dt="2025-10-03T13:16:36.200" v="958" actId="14100"/>
      <pc:docMkLst>
        <pc:docMk/>
      </pc:docMkLst>
      <pc:sldChg chg="modSp mod">
        <pc:chgData name="Lindsey Edwards" userId="ada4187f-6e16-4dc8-ac66-40999389eeca" providerId="ADAL" clId="{5AC492E5-38F2-4075-B72E-D92D69CE0A06}" dt="2025-10-03T13:11:56.862" v="809" actId="1076"/>
        <pc:sldMkLst>
          <pc:docMk/>
          <pc:sldMk cId="0" sldId="256"/>
        </pc:sldMkLst>
        <pc:spChg chg="mod">
          <ac:chgData name="Lindsey Edwards" userId="ada4187f-6e16-4dc8-ac66-40999389eeca" providerId="ADAL" clId="{5AC492E5-38F2-4075-B72E-D92D69CE0A06}" dt="2025-10-03T13:11:56.862" v="809" actId="1076"/>
          <ac:spMkLst>
            <pc:docMk/>
            <pc:sldMk cId="0" sldId="256"/>
            <ac:spMk id="2" creationId="{3931F7F2-A55F-8E84-93C1-25F29EBD4A40}"/>
          </ac:spMkLst>
        </pc:spChg>
      </pc:sldChg>
      <pc:sldChg chg="modSp mod">
        <pc:chgData name="Lindsey Edwards" userId="ada4187f-6e16-4dc8-ac66-40999389eeca" providerId="ADAL" clId="{5AC492E5-38F2-4075-B72E-D92D69CE0A06}" dt="2025-10-03T13:06:32.001" v="693" actId="1076"/>
        <pc:sldMkLst>
          <pc:docMk/>
          <pc:sldMk cId="0" sldId="260"/>
        </pc:sldMkLst>
        <pc:graphicFrameChg chg="mod modGraphic">
          <ac:chgData name="Lindsey Edwards" userId="ada4187f-6e16-4dc8-ac66-40999389eeca" providerId="ADAL" clId="{5AC492E5-38F2-4075-B72E-D92D69CE0A06}" dt="2025-10-03T13:06:32.001" v="693" actId="1076"/>
          <ac:graphicFrameMkLst>
            <pc:docMk/>
            <pc:sldMk cId="0" sldId="260"/>
            <ac:graphicFrameMk id="2" creationId="{4F2F2575-3AE5-C239-8C29-898F2DF71E19}"/>
          </ac:graphicFrameMkLst>
        </pc:graphicFrameChg>
      </pc:sldChg>
      <pc:sldChg chg="del">
        <pc:chgData name="Lindsey Edwards" userId="ada4187f-6e16-4dc8-ac66-40999389eeca" providerId="ADAL" clId="{5AC492E5-38F2-4075-B72E-D92D69CE0A06}" dt="2025-10-03T13:15:55.818" v="955" actId="2696"/>
        <pc:sldMkLst>
          <pc:docMk/>
          <pc:sldMk cId="2945200732" sldId="263"/>
        </pc:sldMkLst>
      </pc:sldChg>
      <pc:sldChg chg="modSp mod">
        <pc:chgData name="Lindsey Edwards" userId="ada4187f-6e16-4dc8-ac66-40999389eeca" providerId="ADAL" clId="{5AC492E5-38F2-4075-B72E-D92D69CE0A06}" dt="2025-10-03T13:16:36.200" v="958" actId="14100"/>
        <pc:sldMkLst>
          <pc:docMk/>
          <pc:sldMk cId="3415701307" sldId="264"/>
        </pc:sldMkLst>
        <pc:graphicFrameChg chg="modGraphic">
          <ac:chgData name="Lindsey Edwards" userId="ada4187f-6e16-4dc8-ac66-40999389eeca" providerId="ADAL" clId="{5AC492E5-38F2-4075-B72E-D92D69CE0A06}" dt="2025-10-03T13:16:36.200" v="958" actId="14100"/>
          <ac:graphicFrameMkLst>
            <pc:docMk/>
            <pc:sldMk cId="3415701307" sldId="264"/>
            <ac:graphicFrameMk id="2" creationId="{97C1223A-3234-38EB-057F-EB4E943086EA}"/>
          </ac:graphicFrameMkLst>
        </pc:graphicFrameChg>
      </pc:sldChg>
      <pc:sldChg chg="del">
        <pc:chgData name="Lindsey Edwards" userId="ada4187f-6e16-4dc8-ac66-40999389eeca" providerId="ADAL" clId="{5AC492E5-38F2-4075-B72E-D92D69CE0A06}" dt="2025-10-03T13:15:59.603" v="956" actId="2696"/>
        <pc:sldMkLst>
          <pc:docMk/>
          <pc:sldMk cId="3948179002" sldId="265"/>
        </pc:sldMkLst>
      </pc:sldChg>
      <pc:sldChg chg="del">
        <pc:chgData name="Lindsey Edwards" userId="ada4187f-6e16-4dc8-ac66-40999389eeca" providerId="ADAL" clId="{5AC492E5-38F2-4075-B72E-D92D69CE0A06}" dt="2025-10-03T13:16:26.637" v="957" actId="2696"/>
        <pc:sldMkLst>
          <pc:docMk/>
          <pc:sldMk cId="2911374439" sldId="26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183EE2-B6FB-3635-2A99-B2C51053B9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95B8B8-A360-4AD1-453D-3B45DAA7FD3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8AA570D-A248-4AF6-807D-55677599F4DD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BE881F9-B88D-328A-6E6E-D698C658E3E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BF38635-1288-FE68-5BE2-9FC3C1EAB1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54B5A-0D05-F43B-4639-BD14D6D67AA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D859A8-5B9A-04AB-AFCE-0D1C08AB3F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E3343BE-7DE0-4AB0-BF4C-37A9F8ECB9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E3343BE-7DE0-4AB0-BF4C-37A9F8ECB991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585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588920-5572-34CE-0459-E2C95C958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C78BE-7513-46FB-88CC-9EC33C7F2902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830B9-27CC-3451-05AC-A36A59D47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4B60E-CEB6-B149-D098-18C23EACE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4ADD9-8053-4A89-8881-33919E8E8B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541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AEA0E-8425-EBB6-8CD8-3DAFD228B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32E90-0BA4-4D0A-81CF-5BFB2E73166F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A9633-C0A1-8A58-F6E4-A6163D58A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9FABC5-5DD9-218D-3738-C9C78A615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C40E8-FBBB-4598-94FB-A3A37FEF538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565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D5B668-B56D-0B10-B001-2AADDDC58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83459-B263-468B-9D7C-74455D89267F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95D47-01BA-701B-EE6A-5DFE89E29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BA861-337F-01F2-2AAE-284A04C7E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63723-B238-4B70-8394-E0EFAE7A9F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725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307CC-2ACF-05C8-0C1D-E16FEF8DD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83289-A0FF-433E-8253-4AB459D0CF67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62F9CE-92D0-C356-EBD1-E3DF3DAB8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261A4E-52B3-63D1-5A73-65A6FB27B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B0EE9-675A-4BA6-91F1-F6063BDE08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2131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70C2F9-ACAD-8AF9-35D9-82D63433D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72540-CCF7-4054-9D35-8ACE561FD7EA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941455-7F3B-447B-5640-7C1F41A38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A471C-5C4A-0AE8-C1A2-83EAC4120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D593F-5B3F-4E73-AAE9-CA34AF3295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412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F9041F-1AD7-3DB6-93A2-4C1C58EC3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CE5C9-E87C-4482-A35C-5826E91FCC8B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F55027-5CEC-13AC-A39D-AE0A00D9F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44E39C-9F47-9334-1AA9-DB6D3DF36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F5F92-C591-402C-B3E1-1FEC4AEA08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703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A27597-1F5F-4896-67EC-7159DD2BA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8AF1C-8B2B-4E14-A002-7D25AC3407D6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C80545-B652-6066-D9D4-B45E15078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18D3E1-68B0-5CCF-7894-25844AC41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8B7EA-616C-4469-95A2-2F91009A390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731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E8E483-096A-C5EC-BEE0-A0603A5F2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913A9-33D7-4536-9A9E-42E4E06EE0BC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D46F86-D5A6-2CF3-1435-5707F90E8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A2DE9-4652-DB5C-7E13-A7A5A6A7A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4B0CE-4D7C-4171-801F-225D6CB3D7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31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A0942A-1568-D12A-0F23-533BD1108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FDD150-84EF-4A81-B46F-22E63A66C1D4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DC3352-4FE7-B505-D71A-A49358CAB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E9360D-29C6-6F07-9F59-083F1EEC9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29264-D3AC-4E70-90A2-91EE6FA04FD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317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1388C-3F57-5379-C47B-74C283268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4E67F-A78D-45A0-A42D-CF576FA64827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E87866-7184-4071-31CB-0323CE5C6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DCA17D-6302-55C2-4C1C-F8BA1777F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B6ACB-691B-41F8-9E3D-E856FCA8D8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43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35E48F-23B7-3BC7-109D-27BDBDFF1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0E471-6D98-4C29-8DC5-58AE9BBF0658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EF158B-4AA5-F948-ADB9-C0A82F237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23D089-FAED-0AC3-80BC-B42C0553A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4DDF2-91BC-4B74-B6CA-E85C2168202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8619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D638F4C-EF6B-117C-9D3C-9CFFC534C5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21AE86FC-F062-38EA-DB5F-0EFF303184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D708F-B04D-C542-82E6-DDDA97457D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EE6EB29-C48A-4F12-B4E7-7016DC874B46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1DFD6-2F68-58AA-9BC2-1C3CC15B3F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EE8CE-A38C-4F30-71E0-74BA246FCD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D16E84C-09E8-4DAA-80F5-FA0AA951D6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jcsc.co.uk/wp-content/uploads/2025/10/A-level-Physics-and-BTEC-Applied-Science-wider-reading-list.docx" TargetMode="External"/><Relationship Id="rId3" Type="http://schemas.openxmlformats.org/officeDocument/2006/relationships/hyperlink" Target="https://www.jcsc.co.uk/wp-content/uploads/2025/10/KS4-Biology-wider-reading-list.docx" TargetMode="External"/><Relationship Id="rId7" Type="http://schemas.openxmlformats.org/officeDocument/2006/relationships/hyperlink" Target="https://www.jcsc.co.uk/wp-content/uploads/2025/10/KS4-Physics-wider-reading-list.docx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jcsc.co.uk/wp-content/uploads/2025/10/A-level-Chemistry-including-BTEC-Applied-Science-wider-reading-list.docx" TargetMode="External"/><Relationship Id="rId5" Type="http://schemas.openxmlformats.org/officeDocument/2006/relationships/hyperlink" Target="https://www.jcsc.co.uk/wp-content/uploads/2025/10/KS4-Chemistry-wider-reading-list.docx" TargetMode="External"/><Relationship Id="rId10" Type="http://schemas.openxmlformats.org/officeDocument/2006/relationships/hyperlink" Target="https://www.jcsc.co.uk/wp-content/uploads/2025/10/Criminology-Diploma-WJEC-Reading-List.docx" TargetMode="External"/><Relationship Id="rId4" Type="http://schemas.openxmlformats.org/officeDocument/2006/relationships/hyperlink" Target="https://www.jcsc.co.uk/wp-content/uploads/2025/10/A-level-Biology-and-BTEC-Applied-Science-wider-reading-list.docx" TargetMode="External"/><Relationship Id="rId9" Type="http://schemas.openxmlformats.org/officeDocument/2006/relationships/hyperlink" Target="https://www.jcsc.co.uk/wp-content/uploads/2025/10/BTEC-Digital-IT-reading-list.docx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A blue wave with white text&#10;&#10;Description automatically generated">
            <a:extLst>
              <a:ext uri="{FF2B5EF4-FFF2-40B4-BE49-F238E27FC236}">
                <a16:creationId xmlns:a16="http://schemas.microsoft.com/office/drawing/2014/main" id="{ED91E730-B8D1-509A-3375-ABB9FBF31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30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931F7F2-A55F-8E84-93C1-25F29EBD4A40}"/>
              </a:ext>
            </a:extLst>
          </p:cNvPr>
          <p:cNvSpPr txBox="1"/>
          <p:nvPr/>
        </p:nvSpPr>
        <p:spPr>
          <a:xfrm>
            <a:off x="1008184" y="1266092"/>
            <a:ext cx="607255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Year 12 &amp; 13 Reading Lists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A white rectangular frame with blue and purple border&#10;&#10;Description automatically generated">
            <a:extLst>
              <a:ext uri="{FF2B5EF4-FFF2-40B4-BE49-F238E27FC236}">
                <a16:creationId xmlns:a16="http://schemas.microsoft.com/office/drawing/2014/main" id="{5B4F5DEE-A445-A17E-406C-FDA3914284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F2F2575-3AE5-C239-8C29-898F2DF71E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6209267"/>
              </p:ext>
            </p:extLst>
          </p:nvPr>
        </p:nvGraphicFramePr>
        <p:xfrm>
          <a:off x="422031" y="284756"/>
          <a:ext cx="11347938" cy="62884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1390">
                  <a:extLst>
                    <a:ext uri="{9D8B030D-6E8A-4147-A177-3AD203B41FA5}">
                      <a16:colId xmlns:a16="http://schemas.microsoft.com/office/drawing/2014/main" val="2571902686"/>
                    </a:ext>
                  </a:extLst>
                </a:gridCol>
                <a:gridCol w="2977988">
                  <a:extLst>
                    <a:ext uri="{9D8B030D-6E8A-4147-A177-3AD203B41FA5}">
                      <a16:colId xmlns:a16="http://schemas.microsoft.com/office/drawing/2014/main" val="1939200574"/>
                    </a:ext>
                  </a:extLst>
                </a:gridCol>
                <a:gridCol w="2861961">
                  <a:extLst>
                    <a:ext uri="{9D8B030D-6E8A-4147-A177-3AD203B41FA5}">
                      <a16:colId xmlns:a16="http://schemas.microsoft.com/office/drawing/2014/main" val="2400034206"/>
                    </a:ext>
                  </a:extLst>
                </a:gridCol>
                <a:gridCol w="2726599">
                  <a:extLst>
                    <a:ext uri="{9D8B030D-6E8A-4147-A177-3AD203B41FA5}">
                      <a16:colId xmlns:a16="http://schemas.microsoft.com/office/drawing/2014/main" val="993041524"/>
                    </a:ext>
                  </a:extLst>
                </a:gridCol>
              </a:tblGrid>
              <a:tr h="436327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ART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FASHION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PHOTOGRAPHY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MATHS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164269"/>
                  </a:ext>
                </a:extLst>
              </a:tr>
              <a:tr h="50819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The Story of Art by E.H. </a:t>
                      </a:r>
                      <a:r>
                        <a:rPr kumimoji="0" lang="en-GB" sz="12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Gombrich</a:t>
                      </a: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Ways of Seeing by John Berger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Art: The Definitive Visual Guide by DK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Drawing and Painting by Sarah </a:t>
                      </a:r>
                      <a:r>
                        <a:rPr kumimoji="0" lang="en-GB" sz="12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Simblet</a:t>
                      </a: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Steal Like an Artist by Austin Kleon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Creative Research by Hilary Collins</a:t>
                      </a:r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Fashion: The Definitive History of Costume and Style by DK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A History of Fashion by Valerie Steele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The Little Dictionary of Fashion: A Guide to Dress Sense for Every Woman by Christian Dior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Metric Pattern Cutting for Women's Wear by Winifred Aldrich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The Fashion Sketchpad by Zoe Hong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Fabric for Fashion: The Complete Guide by Clive Hallett and Amanda Johnston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Steal Like an Artist by Austin Kleon</a:t>
                      </a: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On Photography by Susan Sontag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Ways of Seeing by John Berger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Camera Lucida: Reflections on Photography by Roland Barthes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Understanding Exposure by Bryan Peterson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The Photographer's Eye by Michael Freeman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Monographs by contemporary and historical photographers: such as Annie Leibovitz, Don McCullin, or Cindy Sherman</a:t>
                      </a: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Delius Unicase"/>
                        </a:rPr>
                        <a:t>Chaos – James Gleick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Delius Unicase"/>
                        </a:rPr>
                        <a:t>Euclid’s Window: The Tory of Geometry form Parallel Lines to Hyperspace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Delius Unicase"/>
                        </a:rPr>
                        <a:t>Closing the gap: The Quest to understand Prime Numbers – Nicky Neale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Delius Unicase"/>
                        </a:rPr>
                        <a:t>Fermat’s lats theorem – Simon Singh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Delius Unicase"/>
                        </a:rPr>
                        <a:t>The Penguin Dictionary of Curious and Interesting Numbers – David Wells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Delius Unicase"/>
                        </a:rPr>
                        <a:t>Infinite Powers – Steven </a:t>
                      </a:r>
                      <a:r>
                        <a:rPr kumimoji="0" lang="en-GB" sz="12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Delius Unicase"/>
                        </a:rPr>
                        <a:t>Strogatz</a:t>
                      </a: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Delius Unicase"/>
                        </a:rPr>
                        <a:t>Godel, Escher, Bach: An Eternal Golden Braid – Douglas R. Hofstadter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Delius Unicase"/>
                        </a:rPr>
                        <a:t>The Great Mathematical Problems – Ian Stewart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Delius Unicase"/>
                        </a:rPr>
                        <a:t>Games and Mathematics – David Wells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Delius Unicase"/>
                        </a:rPr>
                        <a:t>How to cut a cake and other Mathematical Conundrums – Ian Stewart</a:t>
                      </a: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128883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23BD12-72B9-EEA0-35B1-B968FE0F3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A white rectangular frame with blue and purple border&#10;&#10;Description automatically generated">
            <a:extLst>
              <a:ext uri="{FF2B5EF4-FFF2-40B4-BE49-F238E27FC236}">
                <a16:creationId xmlns:a16="http://schemas.microsoft.com/office/drawing/2014/main" id="{7D7D472F-7DAA-4BE8-A36A-70BF121984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7C1223A-3234-38EB-057F-EB4E943086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743530"/>
              </p:ext>
            </p:extLst>
          </p:nvPr>
        </p:nvGraphicFramePr>
        <p:xfrm>
          <a:off x="388815" y="302144"/>
          <a:ext cx="11334261" cy="5869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50">
                  <a:extLst>
                    <a:ext uri="{9D8B030D-6E8A-4147-A177-3AD203B41FA5}">
                      <a16:colId xmlns:a16="http://schemas.microsoft.com/office/drawing/2014/main" val="993041524"/>
                    </a:ext>
                  </a:extLst>
                </a:gridCol>
                <a:gridCol w="2156942">
                  <a:extLst>
                    <a:ext uri="{9D8B030D-6E8A-4147-A177-3AD203B41FA5}">
                      <a16:colId xmlns:a16="http://schemas.microsoft.com/office/drawing/2014/main" val="987563031"/>
                    </a:ext>
                  </a:extLst>
                </a:gridCol>
                <a:gridCol w="2363023">
                  <a:extLst>
                    <a:ext uri="{9D8B030D-6E8A-4147-A177-3AD203B41FA5}">
                      <a16:colId xmlns:a16="http://schemas.microsoft.com/office/drawing/2014/main" val="24984974"/>
                    </a:ext>
                  </a:extLst>
                </a:gridCol>
                <a:gridCol w="2363023">
                  <a:extLst>
                    <a:ext uri="{9D8B030D-6E8A-4147-A177-3AD203B41FA5}">
                      <a16:colId xmlns:a16="http://schemas.microsoft.com/office/drawing/2014/main" val="545542767"/>
                    </a:ext>
                  </a:extLst>
                </a:gridCol>
                <a:gridCol w="2363023">
                  <a:extLst>
                    <a:ext uri="{9D8B030D-6E8A-4147-A177-3AD203B41FA5}">
                      <a16:colId xmlns:a16="http://schemas.microsoft.com/office/drawing/2014/main" val="1555370794"/>
                    </a:ext>
                  </a:extLst>
                </a:gridCol>
              </a:tblGrid>
              <a:tr h="39086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SCIENCE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(BIOLOGY &amp; BTEC APPLIED SCIENCE)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SCIENCE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(Chemistry)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SCIENCE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(Physics &amp; BTEC APPLIED SCIENCE)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BTEC Digital IT</a:t>
                      </a:r>
                      <a:endParaRPr lang="en-GB" sz="11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WJEC Criminology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164269"/>
                  </a:ext>
                </a:extLst>
              </a:tr>
              <a:tr h="539715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82000"/>
                        </a:lnSpc>
                        <a:spcBef>
                          <a:spcPts val="1770"/>
                        </a:spcBef>
                        <a:buFont typeface="Arial" panose="020B0604020202020204" pitchFamily="34" charset="0"/>
                        <a:buNone/>
                      </a:pPr>
                      <a:endParaRPr lang="en-GB" sz="1200" b="1" u="none" strike="noStrike" dirty="0">
                        <a:solidFill>
                          <a:srgbClr val="21212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hlinkClick r:id="rId3"/>
                      </a:endParaRPr>
                    </a:p>
                    <a:p>
                      <a:pPr marL="0" lvl="0" indent="0" algn="ctr">
                        <a:lnSpc>
                          <a:spcPct val="82000"/>
                        </a:lnSpc>
                        <a:spcBef>
                          <a:spcPts val="1770"/>
                        </a:spcBef>
                        <a:buFont typeface="Arial" panose="020B0604020202020204" pitchFamily="34" charset="0"/>
                        <a:buNone/>
                      </a:pPr>
                      <a:endParaRPr lang="en-GB" sz="1200" b="1" u="none" strike="noStrike" dirty="0">
                        <a:solidFill>
                          <a:srgbClr val="21212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hlinkClick r:id="rId3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177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GB" sz="1200" b="1" u="none" strike="noStrike" dirty="0">
                          <a:solidFill>
                            <a:srgbClr val="21212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hlinkClick r:id="rId4"/>
                        </a:rPr>
                        <a:t>Download to Biology           Reading List Here</a:t>
                      </a:r>
                      <a:endParaRPr lang="en-GB" sz="12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82000"/>
                        </a:lnSpc>
                        <a:buFont typeface="Arial" panose="020B0604020202020204" pitchFamily="34" charset="0"/>
                        <a:buNone/>
                      </a:pPr>
                      <a:endParaRPr lang="en-US" sz="1200" b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82000"/>
                        </a:lnSpc>
                        <a:buFont typeface="Arial" panose="020B0604020202020204" pitchFamily="34" charset="0"/>
                        <a:buNone/>
                      </a:pPr>
                      <a:endParaRPr lang="en-GB" sz="1200" b="0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endParaRPr lang="en-GB" sz="1200" b="1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  <a:hlinkClick r:id="rId5"/>
                      </a:endParaRPr>
                    </a:p>
                    <a:p>
                      <a:pPr algn="ctr"/>
                      <a:r>
                        <a:rPr lang="en-GB" sz="1200" b="1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  <a:hlinkClick r:id="rId6"/>
                        </a:rPr>
                        <a:t>Download Chemistry</a:t>
                      </a:r>
                    </a:p>
                    <a:p>
                      <a:pPr algn="ctr"/>
                      <a:r>
                        <a:rPr lang="en-GB" sz="1200" b="1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  <a:hlinkClick r:id="rId6"/>
                        </a:rPr>
                        <a:t>Reading List Here</a:t>
                      </a:r>
                      <a:endParaRPr lang="en-GB" sz="1200" b="1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  <a:hlinkClick r:id="rId7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  <a:hlinkClick r:id="rId7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  <a:hlinkClick r:id="rId7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  <a:hlinkClick r:id="rId7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  <a:hlinkClick r:id="rId8"/>
                        </a:rPr>
                        <a:t>Download Physics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  <a:hlinkClick r:id="rId8"/>
                        </a:rPr>
                        <a:t>Reading List Here</a:t>
                      </a:r>
                      <a:endParaRPr kumimoji="0" lang="en-GB" sz="12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2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2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hlinkClick r:id="rId9"/>
                        </a:rPr>
                        <a:t>Download Digital IT Reading List Here</a:t>
                      </a:r>
                      <a:endParaRPr lang="en-GB" sz="1200" b="1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200" b="1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200" b="1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hlinkClick r:id="rId10"/>
                        </a:rPr>
                        <a:t>Download Criminology Reading List Here</a:t>
                      </a:r>
                      <a:endParaRPr lang="en-GB" sz="1200" b="1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128883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2197586-FCF6-EB96-BCE9-604E19EE8B6F}"/>
              </a:ext>
            </a:extLst>
          </p:cNvPr>
          <p:cNvSpPr txBox="1"/>
          <p:nvPr/>
        </p:nvSpPr>
        <p:spPr>
          <a:xfrm>
            <a:off x="678224" y="6376443"/>
            <a:ext cx="58272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highlight>
                  <a:srgbClr val="FFFF00"/>
                </a:highlight>
              </a:rPr>
              <a:t>TEXTS HIGHLIGHTED IN YELLOW ARE AVAILABLE TO BORROW FROM OUR SCHOOL LIBRARY</a:t>
            </a:r>
          </a:p>
        </p:txBody>
      </p:sp>
    </p:spTree>
    <p:extLst>
      <p:ext uri="{BB962C8B-B14F-4D97-AF65-F5344CB8AC3E}">
        <p14:creationId xmlns:p14="http://schemas.microsoft.com/office/powerpoint/2010/main" val="3415701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6" descr="A blue and white wavy background&#10;&#10;Description automatically generated with medium confidence">
            <a:extLst>
              <a:ext uri="{FF2B5EF4-FFF2-40B4-BE49-F238E27FC236}">
                <a16:creationId xmlns:a16="http://schemas.microsoft.com/office/drawing/2014/main" id="{3FCC27F1-BFCE-258A-EA72-57F753A1A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3800"/>
            <a:ext cx="121920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12">
            <a:extLst>
              <a:ext uri="{FF2B5EF4-FFF2-40B4-BE49-F238E27FC236}">
                <a16:creationId xmlns:a16="http://schemas.microsoft.com/office/drawing/2014/main" id="{6D26B8C8-0D2C-E724-36B8-14F87BEB76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308" y="261938"/>
            <a:ext cx="1419225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14">
            <a:extLst>
              <a:ext uri="{FF2B5EF4-FFF2-40B4-BE49-F238E27FC236}">
                <a16:creationId xmlns:a16="http://schemas.microsoft.com/office/drawing/2014/main" id="{B081D582-C7D0-1069-88DC-BA051E41C9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5525" y="5664200"/>
            <a:ext cx="2520950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6641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327</Words>
  <Application>Microsoft Office PowerPoint</Application>
  <PresentationFormat>Widescreen</PresentationFormat>
  <Paragraphs>83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Roboto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James Calvert Spence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Brown</dc:creator>
  <cp:lastModifiedBy>Lindsey Edwards</cp:lastModifiedBy>
  <cp:revision>8</cp:revision>
  <dcterms:created xsi:type="dcterms:W3CDTF">2025-01-20T13:37:32Z</dcterms:created>
  <dcterms:modified xsi:type="dcterms:W3CDTF">2025-10-03T13:16:36Z</dcterms:modified>
</cp:coreProperties>
</file>