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4" r:id="rId4"/>
    <p:sldId id="263" r:id="rId5"/>
    <p:sldId id="265" r:id="rId6"/>
    <p:sldId id="266" r:id="rId7"/>
    <p:sldId id="262" r:id="rId8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8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ey Edwards" userId="ada4187f-6e16-4dc8-ac66-40999389eeca" providerId="ADAL" clId="{ED862608-55E6-4E6E-8183-1A3BCE282843}"/>
    <pc:docChg chg="custSel modSld">
      <pc:chgData name="Lindsey Edwards" userId="ada4187f-6e16-4dc8-ac66-40999389eeca" providerId="ADAL" clId="{ED862608-55E6-4E6E-8183-1A3BCE282843}" dt="2025-10-03T12:48:52.332" v="502" actId="478"/>
      <pc:docMkLst>
        <pc:docMk/>
      </pc:docMkLst>
      <pc:sldChg chg="modSp mod">
        <pc:chgData name="Lindsey Edwards" userId="ada4187f-6e16-4dc8-ac66-40999389eeca" providerId="ADAL" clId="{ED862608-55E6-4E6E-8183-1A3BCE282843}" dt="2025-10-03T12:41:54.957" v="1" actId="20577"/>
        <pc:sldMkLst>
          <pc:docMk/>
          <pc:sldMk cId="0" sldId="256"/>
        </pc:sldMkLst>
        <pc:spChg chg="mod">
          <ac:chgData name="Lindsey Edwards" userId="ada4187f-6e16-4dc8-ac66-40999389eeca" providerId="ADAL" clId="{ED862608-55E6-4E6E-8183-1A3BCE282843}" dt="2025-10-03T12:41:54.957" v="1" actId="20577"/>
          <ac:spMkLst>
            <pc:docMk/>
            <pc:sldMk cId="0" sldId="256"/>
            <ac:spMk id="2" creationId="{3931F7F2-A55F-8E84-93C1-25F29EBD4A40}"/>
          </ac:spMkLst>
        </pc:spChg>
      </pc:sldChg>
      <pc:sldChg chg="delSp mod">
        <pc:chgData name="Lindsey Edwards" userId="ada4187f-6e16-4dc8-ac66-40999389eeca" providerId="ADAL" clId="{ED862608-55E6-4E6E-8183-1A3BCE282843}" dt="2025-10-03T12:48:52.332" v="502" actId="478"/>
        <pc:sldMkLst>
          <pc:docMk/>
          <pc:sldMk cId="2945200732" sldId="263"/>
        </pc:sldMkLst>
        <pc:spChg chg="del">
          <ac:chgData name="Lindsey Edwards" userId="ada4187f-6e16-4dc8-ac66-40999389eeca" providerId="ADAL" clId="{ED862608-55E6-4E6E-8183-1A3BCE282843}" dt="2025-10-03T12:48:52.332" v="502" actId="478"/>
          <ac:spMkLst>
            <pc:docMk/>
            <pc:sldMk cId="2945200732" sldId="263"/>
            <ac:spMk id="3" creationId="{0675C3A6-5B05-DC08-4FC0-683DC5D2B581}"/>
          </ac:spMkLst>
        </pc:spChg>
      </pc:sldChg>
      <pc:sldChg chg="modSp mod">
        <pc:chgData name="Lindsey Edwards" userId="ada4187f-6e16-4dc8-ac66-40999389eeca" providerId="ADAL" clId="{ED862608-55E6-4E6E-8183-1A3BCE282843}" dt="2025-10-03T12:47:18.508" v="498" actId="1076"/>
        <pc:sldMkLst>
          <pc:docMk/>
          <pc:sldMk cId="3948179002" sldId="265"/>
        </pc:sldMkLst>
        <pc:spChg chg="mod">
          <ac:chgData name="Lindsey Edwards" userId="ada4187f-6e16-4dc8-ac66-40999389eeca" providerId="ADAL" clId="{ED862608-55E6-4E6E-8183-1A3BCE282843}" dt="2025-10-03T12:47:18.508" v="498" actId="1076"/>
          <ac:spMkLst>
            <pc:docMk/>
            <pc:sldMk cId="3948179002" sldId="265"/>
            <ac:spMk id="3" creationId="{D100C3C8-BD46-B80B-FCF8-8A980E4C75FF}"/>
          </ac:spMkLst>
        </pc:spChg>
        <pc:graphicFrameChg chg="modGraphic">
          <ac:chgData name="Lindsey Edwards" userId="ada4187f-6e16-4dc8-ac66-40999389eeca" providerId="ADAL" clId="{ED862608-55E6-4E6E-8183-1A3BCE282843}" dt="2025-10-03T12:47:10.213" v="497" actId="20577"/>
          <ac:graphicFrameMkLst>
            <pc:docMk/>
            <pc:sldMk cId="3948179002" sldId="265"/>
            <ac:graphicFrameMk id="2" creationId="{B26360B2-0F4B-6F86-DB56-E20D9D5DE5C4}"/>
          </ac:graphicFrameMkLst>
        </pc:graphicFrameChg>
      </pc:sldChg>
      <pc:sldChg chg="delSp modSp mod">
        <pc:chgData name="Lindsey Edwards" userId="ada4187f-6e16-4dc8-ac66-40999389eeca" providerId="ADAL" clId="{ED862608-55E6-4E6E-8183-1A3BCE282843}" dt="2025-10-03T12:48:45.352" v="501" actId="478"/>
        <pc:sldMkLst>
          <pc:docMk/>
          <pc:sldMk cId="2911374439" sldId="266"/>
        </pc:sldMkLst>
        <pc:spChg chg="del">
          <ac:chgData name="Lindsey Edwards" userId="ada4187f-6e16-4dc8-ac66-40999389eeca" providerId="ADAL" clId="{ED862608-55E6-4E6E-8183-1A3BCE282843}" dt="2025-10-03T12:48:45.352" v="501" actId="478"/>
          <ac:spMkLst>
            <pc:docMk/>
            <pc:sldMk cId="2911374439" sldId="266"/>
            <ac:spMk id="3" creationId="{CEE1DCB2-8DEA-8C8D-5972-B1586745C28F}"/>
          </ac:spMkLst>
        </pc:spChg>
        <pc:graphicFrameChg chg="modGraphic">
          <ac:chgData name="Lindsey Edwards" userId="ada4187f-6e16-4dc8-ac66-40999389eeca" providerId="ADAL" clId="{ED862608-55E6-4E6E-8183-1A3BCE282843}" dt="2025-10-03T12:48:39.552" v="500" actId="2166"/>
          <ac:graphicFrameMkLst>
            <pc:docMk/>
            <pc:sldMk cId="2911374439" sldId="266"/>
            <ac:graphicFrameMk id="2" creationId="{B77870C3-E26A-EDF2-C4DB-B850011F355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183EE2-B6FB-3635-2A99-B2C51053B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5B8B8-A360-4AD1-453D-3B45DAA7FD3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AA570D-A248-4AF6-807D-55677599F4DD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BE881F9-B88D-328A-6E6E-D698C658E3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BF38635-1288-FE68-5BE2-9FC3C1EAB1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54B5A-0D05-F43B-4639-BD14D6D67A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859A8-5B9A-04AB-AFCE-0D1C08AB3F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3343BE-7DE0-4AB0-BF4C-37A9F8ECB9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E3343BE-7DE0-4AB0-BF4C-37A9F8ECB99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58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588920-5572-34CE-0459-E2C95C95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C78BE-7513-46FB-88CC-9EC33C7F2902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4830B9-27CC-3451-05AC-A36A59D47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4B60E-CEB6-B149-D098-18C23EACE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4ADD9-8053-4A89-8881-33919E8E8B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541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AEA0E-8425-EBB6-8CD8-3DAFD228B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2E90-0BA4-4D0A-81CF-5BFB2E73166F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A9633-C0A1-8A58-F6E4-A6163D58A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9FABC5-5DD9-218D-3738-C9C78A61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C40E8-FBBB-4598-94FB-A3A37FEF538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565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5B668-B56D-0B10-B001-2AADDDC5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3459-B263-468B-9D7C-74455D89267F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95D47-01BA-701B-EE6A-5DFE89E29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BA861-337F-01F2-2AAE-284A04C7E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3723-B238-4B70-8394-E0EFAE7A9F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725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07CC-2ACF-05C8-0C1D-E16FEF8DD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83289-A0FF-433E-8253-4AB459D0CF67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2F9CE-92D0-C356-EBD1-E3DF3DAB8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61A4E-52B3-63D1-5A73-65A6FB27B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0EE9-675A-4BA6-91F1-F6063BDE08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13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70C2F9-ACAD-8AF9-35D9-82D63433D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72540-CCF7-4054-9D35-8ACE561FD7EA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41455-7F3B-447B-5640-7C1F41A38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A471C-5C4A-0AE8-C1A2-83EAC412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D593F-5B3F-4E73-AAE9-CA34AF3295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412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9041F-1AD7-3DB6-93A2-4C1C58EC3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CE5C9-E87C-4482-A35C-5826E91FCC8B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55027-5CEC-13AC-A39D-AE0A00D9F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44E39C-9F47-9334-1AA9-DB6D3DF36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F5F92-C591-402C-B3E1-1FEC4AEA08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70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27597-1F5F-4896-67EC-7159DD2BA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8AF1C-8B2B-4E14-A002-7D25AC3407D6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C80545-B652-6066-D9D4-B45E15078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A18D3E1-68B0-5CCF-7894-25844AC41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8B7EA-616C-4469-95A2-2F91009A39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731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E8E483-096A-C5EC-BEE0-A0603A5F2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913A9-33D7-4536-9A9E-42E4E06EE0BC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D46F86-D5A6-2CF3-1435-5707F90E8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A2DE9-4652-DB5C-7E13-A7A5A6A7A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4B0CE-4D7C-4171-801F-225D6CB3D7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0942A-1568-D12A-0F23-533BD1108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DD150-84EF-4A81-B46F-22E63A66C1D4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C3352-4FE7-B505-D71A-A49358CA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9360D-29C6-6F07-9F59-083F1EEC9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29264-D3AC-4E70-90A2-91EE6FA04FD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1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1388C-3F57-5379-C47B-74C283268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E67F-A78D-45A0-A42D-CF576FA64827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E87866-7184-4071-31CB-0323CE5C6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DCA17D-6302-55C2-4C1C-F8BA1777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B6ACB-691B-41F8-9E3D-E856FCA8D8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3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5E48F-23B7-3BC7-109D-27BDBDFF1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C0E471-6D98-4C29-8DC5-58AE9BBF0658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F158B-4AA5-F948-ADB9-C0A82F237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3D089-FAED-0AC3-80BC-B42C0553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4DDF2-91BC-4B74-B6CA-E85C216820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619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D638F4C-EF6B-117C-9D3C-9CFFC534C5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1AE86FC-F062-38EA-DB5F-0EFF30318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D708F-B04D-C542-82E6-DDDA97457D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E6EB29-C48A-4F12-B4E7-7016DC874B46}" type="datetimeFigureOut">
              <a:rPr lang="en-GB"/>
              <a:pPr>
                <a:defRPr/>
              </a:pPr>
              <a:t>03/10/2025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1DFD6-2F68-58AA-9BC2-1C3CC15B3F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EE8CE-A38C-4F30-71E0-74BA246FCD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82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16E84C-09E8-4DAA-80F5-FA0AA951D6D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csc.co.uk/wp-content/uploads/2025/10/KS4-Biology-wider-reading-list.docx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jcsc.co.uk/wp-content/uploads/2025/10/KS4-Physics-wider-reading-list.docx" TargetMode="External"/><Relationship Id="rId4" Type="http://schemas.openxmlformats.org/officeDocument/2006/relationships/hyperlink" Target="https://www.jcsc.co.uk/wp-content/uploads/2025/10/KS4-Chemistry-wider-reading-list.doc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dobe.com/uk/creativecloud/design/discover/graphic-design.html" TargetMode="External"/><Relationship Id="rId13" Type="http://schemas.openxmlformats.org/officeDocument/2006/relationships/hyperlink" Target="https://www.logodesignlove.com/" TargetMode="External"/><Relationship Id="rId3" Type="http://schemas.openxmlformats.org/officeDocument/2006/relationships/hyperlink" Target="https://www.jcsc.co.uk/wp-content/uploads/2025/10/Health-and-Social-Care-reading-list.docx" TargetMode="External"/><Relationship Id="rId7" Type="http://schemas.openxmlformats.org/officeDocument/2006/relationships/hyperlink" Target="https://www.canva.com/learn/elements-of-design/" TargetMode="External"/><Relationship Id="rId12" Type="http://schemas.openxmlformats.org/officeDocument/2006/relationships/hyperlink" Target="https://www.ocr.org.uk/qualifications/cambridge-nationals/creative-imedia-level-1-2-j834/assessment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reativebloq.com/advice/what-is-visual-identity" TargetMode="External"/><Relationship Id="rId11" Type="http://schemas.openxmlformats.org/officeDocument/2006/relationships/hyperlink" Target="https://www.mediacollege.com/video/camera/shot-types/" TargetMode="External"/><Relationship Id="rId5" Type="http://schemas.openxmlformats.org/officeDocument/2006/relationships/hyperlink" Target="https://www.bbc.co.uk/bitesize/guides/z2dtng8/revision/1" TargetMode="External"/><Relationship Id="rId10" Type="http://schemas.openxmlformats.org/officeDocument/2006/relationships/hyperlink" Target="https://webdesign.tutsplus.com/articles/understanding-visual-hierarchy-in-web-design--webdesign-84" TargetMode="External"/><Relationship Id="rId4" Type="http://schemas.openxmlformats.org/officeDocument/2006/relationships/hyperlink" Target="https://www.jcsc.co.uk/wp-content/uploads/2025/10/Computer-Science-GCSE-reading-list.docx" TargetMode="External"/><Relationship Id="rId9" Type="http://schemas.openxmlformats.org/officeDocument/2006/relationships/hyperlink" Target="https://www.bbc.co.uk/bitesize/guides/z9r4jxs/revision/1" TargetMode="External"/><Relationship Id="rId14" Type="http://schemas.openxmlformats.org/officeDocument/2006/relationships/hyperlink" Target="https://www.smashingmagazine.com/2018/01/designing-user-engagement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A blue wave with white text&#10;&#10;Description automatically generated">
            <a:extLst>
              <a:ext uri="{FF2B5EF4-FFF2-40B4-BE49-F238E27FC236}">
                <a16:creationId xmlns:a16="http://schemas.microsoft.com/office/drawing/2014/main" id="{ED91E730-B8D1-509A-3375-ABB9FBF31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0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931F7F2-A55F-8E84-93C1-25F29EBD4A40}"/>
              </a:ext>
            </a:extLst>
          </p:cNvPr>
          <p:cNvSpPr txBox="1"/>
          <p:nvPr/>
        </p:nvSpPr>
        <p:spPr>
          <a:xfrm>
            <a:off x="1383323" y="1336431"/>
            <a:ext cx="52988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Year 11 Reading Lists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5B4F5DEE-A445-A17E-406C-FDA3914284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F2F2575-3AE5-C239-8C29-898F2DF71E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181916"/>
              </p:ext>
            </p:extLst>
          </p:nvPr>
        </p:nvGraphicFramePr>
        <p:xfrm>
          <a:off x="304800" y="179168"/>
          <a:ext cx="11617567" cy="655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514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1557324">
                  <a:extLst>
                    <a:ext uri="{9D8B030D-6E8A-4147-A177-3AD203B41FA5}">
                      <a16:colId xmlns:a16="http://schemas.microsoft.com/office/drawing/2014/main" val="1939200574"/>
                    </a:ext>
                  </a:extLst>
                </a:gridCol>
                <a:gridCol w="1496648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1425861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1395524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395524">
                  <a:extLst>
                    <a:ext uri="{9D8B030D-6E8A-4147-A177-3AD203B41FA5}">
                      <a16:colId xmlns:a16="http://schemas.microsoft.com/office/drawing/2014/main" val="2879654697"/>
                    </a:ext>
                  </a:extLst>
                </a:gridCol>
                <a:gridCol w="1446086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  <a:gridCol w="1446086">
                  <a:extLst>
                    <a:ext uri="{9D8B030D-6E8A-4147-A177-3AD203B41FA5}">
                      <a16:colId xmlns:a16="http://schemas.microsoft.com/office/drawing/2014/main" val="1675731534"/>
                    </a:ext>
                  </a:extLst>
                </a:gridCol>
              </a:tblGrid>
              <a:tr h="499359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CONSTRUCTION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DRAMA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DT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FOOD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HAIR &amp; BEAUTY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PHOTOGRAPHY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81605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Phaidon's The Art Book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i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Story of Art by E.H. </a:t>
                      </a:r>
                      <a:r>
                        <a:rPr lang="en-GB" sz="1200" i="0" dirty="0" err="1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Gombrich</a:t>
                      </a:r>
                      <a:endParaRPr lang="en-GB" sz="1200" i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i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Art: The Definitive Visual Guide by DK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i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Ways of Seeing by John Berger</a:t>
                      </a: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Building Construction Handbook by Roy </a:t>
                      </a:r>
                      <a:r>
                        <a:rPr kumimoji="0" lang="en-GB" sz="1200" b="0" i="0" u="none" strike="noStrike" kern="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Chudley</a:t>
                      </a: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Construction Health &amp; Safety Awareness by CITB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complete Stanislavski toolkit- Bella Merlin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Brecht toolkit- Steve Unwin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frantic Assembly Book of Devising - Scott Graham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Designing Costume for Stage and Screen by Dierdre Clancy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Played in Britain: Modern Theatre in 100 Plays by Kate Dorney and Frances Gray  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Ergonomics for Children: Designing Products and Places for Toddlers to Teens — Rani Lueder &amp; Valerie J. Berg Rice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Designing for People: An Introduction to Human Factors Engineering —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J. D. Lee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Introduction to Ergonomics — R. S. Bridger (3rd Edition)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Arial"/>
                          <a:sym typeface="Delius Unicase"/>
                        </a:rPr>
                        <a:t>Fitting the Human: Introduction to Ergonomics/Human Factors Engineering — Karl Kroemer &amp; Katrin Elbert (8th Edition)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Pasta Bible by Jeni Wright.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Pasta Masterclass by Mateo Zielonka.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 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“Salt Fat Acid Heat” by Samin Nosrat.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200" i="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Science of Cooking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i="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Author: Dr. Stuart Farrimond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 Unicase"/>
                          <a:sym typeface="Delius Unicase"/>
                        </a:rPr>
                        <a:t>The Hair &amp; Beauty Business Handbook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Hairdressing or makeup artist memoirs: by well-known industry professionals like Lisa Eldridge or Sam McKnight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Science of Beauty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The AB Guide to Music Theory- Eric Taylor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"The Story of Music" – Howard Goodall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"A History of Music in 50 Instruments" – Philip Wilkinson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</a:rPr>
                        <a:t>"How to Read Music: Reading Music Made Simple" – Helen Cooper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Read This If You Want to Take Great Photographs by Henry Carroll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Photographer's Eye by Michael Freeman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DK's Digital Photography Complete Course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20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Delius"/>
                        <a:sym typeface="Delius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Delius"/>
                          <a:sym typeface="Delius"/>
                        </a:rPr>
                        <a:t>The Photography Book by Phaidon</a:t>
                      </a: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3BD12-72B9-EEA0-35B1-B968FE0F3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7D7D472F-7DAA-4BE8-A36A-70BF12198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C1223A-3234-38EB-057F-EB4E943086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581052"/>
              </p:ext>
            </p:extLst>
          </p:nvPr>
        </p:nvGraphicFramePr>
        <p:xfrm>
          <a:off x="388815" y="302144"/>
          <a:ext cx="11334262" cy="5869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9866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1944650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1738745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1795941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1967530">
                  <a:extLst>
                    <a:ext uri="{9D8B030D-6E8A-4147-A177-3AD203B41FA5}">
                      <a16:colId xmlns:a16="http://schemas.microsoft.com/office/drawing/2014/main" val="24984974"/>
                    </a:ext>
                  </a:extLst>
                </a:gridCol>
                <a:gridCol w="1967530">
                  <a:extLst>
                    <a:ext uri="{9D8B030D-6E8A-4147-A177-3AD203B41FA5}">
                      <a16:colId xmlns:a16="http://schemas.microsoft.com/office/drawing/2014/main" val="545542767"/>
                    </a:ext>
                  </a:extLst>
                </a:gridCol>
              </a:tblGrid>
              <a:tr h="39086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(Curriculum Texts)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ENGLISH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(Additional Texts)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(BIOLOGY)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(Chemistry)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SCIENCE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(Physics)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(USA – Vietnam)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39715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An Inspector Calls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 Christmas Caro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l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Power and Conflict Poetry</a:t>
                      </a:r>
                    </a:p>
                    <a:p>
                      <a:pPr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Aptos" panose="020B0004020202020204" pitchFamily="34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Death of a Salesman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highlight>
                          <a:srgbClr val="FFFF00"/>
                        </a:highlight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Blood Brothers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 Streetcar Named Desire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An Inspector Calls and other stories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A Tale of Two Cities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Nicholas Nickleby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Great Expectations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Carol Ann Duffy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Seamus Heaney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Imtiaz Dharker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Simon Armitage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Arial" panose="020B0604020202020204" pitchFamily="34" charset="0"/>
                        </a:rPr>
                        <a:t>Michael Rosen</a:t>
                      </a:r>
                      <a:endParaRPr kumimoji="0" lang="en-GB" sz="12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Aft>
                          <a:spcPts val="800"/>
                        </a:spcAft>
                        <a:buFont typeface="+mj-lt"/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82000"/>
                        </a:lnSpc>
                        <a:spcBef>
                          <a:spcPts val="1770"/>
                        </a:spcBef>
                        <a:buFont typeface="Arial" panose="020B0604020202020204" pitchFamily="34" charset="0"/>
                        <a:buNone/>
                      </a:pPr>
                      <a:endParaRPr lang="en-GB" sz="1200" b="1" u="none" strike="noStrike" dirty="0">
                        <a:solidFill>
                          <a:srgbClr val="21212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hlinkClick r:id="rId3"/>
                      </a:endParaRPr>
                    </a:p>
                    <a:p>
                      <a:pPr marL="0" lvl="0" indent="0" algn="ctr">
                        <a:lnSpc>
                          <a:spcPct val="82000"/>
                        </a:lnSpc>
                        <a:spcBef>
                          <a:spcPts val="1770"/>
                        </a:spcBef>
                        <a:buFont typeface="Arial" panose="020B0604020202020204" pitchFamily="34" charset="0"/>
                        <a:buNone/>
                      </a:pPr>
                      <a:endParaRPr lang="en-GB" sz="1200" b="1" u="none" strike="noStrike" dirty="0">
                        <a:solidFill>
                          <a:srgbClr val="21212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hlinkClick r:id="rId3"/>
                      </a:endParaRP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177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GB" sz="1200" b="1" u="none" strike="noStrike" dirty="0">
                          <a:solidFill>
                            <a:srgbClr val="21212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hlinkClick r:id="rId3"/>
                        </a:rPr>
                        <a:t>Download to Biology           Reading List Here</a:t>
                      </a:r>
                      <a:endParaRPr lang="en-GB" sz="1200" b="1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82000"/>
                        </a:lnSpc>
                        <a:buFont typeface="Arial" panose="020B0604020202020204" pitchFamily="34" charset="0"/>
                        <a:buNone/>
                      </a:pPr>
                      <a:endParaRPr lang="en-US" sz="1200" b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82000"/>
                        </a:lnSpc>
                        <a:buFont typeface="Arial" panose="020B0604020202020204" pitchFamily="34" charset="0"/>
                        <a:buNone/>
                      </a:pPr>
                      <a:endParaRPr lang="en-GB" sz="1200" b="0" u="none" strike="noStrike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0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/>
                      <a:endParaRPr lang="en-GB" sz="1200" b="1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  <a:hlinkClick r:id="rId4"/>
                      </a:endParaRPr>
                    </a:p>
                    <a:p>
                      <a:pPr algn="ctr"/>
                      <a:r>
                        <a:rPr lang="en-GB" sz="1200" b="1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4"/>
                        </a:rPr>
                        <a:t>Download Chemistry</a:t>
                      </a:r>
                    </a:p>
                    <a:p>
                      <a:pPr algn="ctr"/>
                      <a:r>
                        <a:rPr lang="en-GB" sz="1200" b="1" i="0" u="none" strike="noStrike" kern="1200" baseline="0" dirty="0">
                          <a:solidFill>
                            <a:schemeClr val="dk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4"/>
                        </a:rPr>
                        <a:t>Reading List Here</a:t>
                      </a:r>
                      <a:endParaRPr lang="en-GB" sz="1200" b="1" i="0" u="none" strike="noStrike" kern="1200" baseline="0" dirty="0">
                        <a:solidFill>
                          <a:schemeClr val="dk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5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5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5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  <a:hlinkClick r:id="rId5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  <a:hlinkClick r:id="rId5"/>
                        </a:rPr>
                        <a:t>Download Physics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en-GB" sz="12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Roboto" panose="02000000000000000000" pitchFamily="2" charset="0"/>
                          <a:ea typeface="Delius Unicase"/>
                          <a:cs typeface="Delius Unicase"/>
                          <a:sym typeface="Delius Unicase"/>
                          <a:hlinkClick r:id="rId5"/>
                        </a:rPr>
                        <a:t>Reading List Here</a:t>
                      </a:r>
                      <a:endParaRPr kumimoji="0" lang="en-GB" sz="1200" b="1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Roboto" panose="02000000000000000000" pitchFamily="2" charset="0"/>
                        <a:ea typeface="Delius Unicase"/>
                        <a:cs typeface="Delius Unicase"/>
                        <a:sym typeface="Delius Unicase"/>
                      </a:endParaRPr>
                    </a:p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life of Frederick Douglass by Frederick Douglass - Context for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Autobiography of Martin Luther King Jr. -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Lies we tell ourselves by Robin Talley –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Autobiography of Malcolm X - Civil Rights Movement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Help by Kathryn Stockett – Civil Rights Movement</a:t>
                      </a:r>
                    </a:p>
                    <a:p>
                      <a:pPr algn="ctr"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Lions of Little Rock by Kristin Levine</a:t>
                      </a:r>
                      <a:endParaRPr lang="en-GB" sz="12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2197586-FCF6-EB96-BCE9-604E19EE8B6F}"/>
              </a:ext>
            </a:extLst>
          </p:cNvPr>
          <p:cNvSpPr txBox="1"/>
          <p:nvPr/>
        </p:nvSpPr>
        <p:spPr>
          <a:xfrm>
            <a:off x="678224" y="6376443"/>
            <a:ext cx="58272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341570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942C0-B7AF-4EC4-1FF3-DB55AEFFD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96F0271E-896B-3C98-1E74-4DCDD5D9D6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4B2E2D-4157-5100-2AAC-66E32FF86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3605214"/>
              </p:ext>
            </p:extLst>
          </p:nvPr>
        </p:nvGraphicFramePr>
        <p:xfrm>
          <a:off x="411284" y="358888"/>
          <a:ext cx="11288346" cy="6166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6569">
                  <a:extLst>
                    <a:ext uri="{9D8B030D-6E8A-4147-A177-3AD203B41FA5}">
                      <a16:colId xmlns:a16="http://schemas.microsoft.com/office/drawing/2014/main" val="2400034206"/>
                    </a:ext>
                  </a:extLst>
                </a:gridCol>
                <a:gridCol w="2199655">
                  <a:extLst>
                    <a:ext uri="{9D8B030D-6E8A-4147-A177-3AD203B41FA5}">
                      <a16:colId xmlns:a16="http://schemas.microsoft.com/office/drawing/2014/main" val="993041524"/>
                    </a:ext>
                  </a:extLst>
                </a:gridCol>
                <a:gridCol w="2567354">
                  <a:extLst>
                    <a:ext uri="{9D8B030D-6E8A-4147-A177-3AD203B41FA5}">
                      <a16:colId xmlns:a16="http://schemas.microsoft.com/office/drawing/2014/main" val="987563031"/>
                    </a:ext>
                  </a:extLst>
                </a:gridCol>
                <a:gridCol w="2215661">
                  <a:extLst>
                    <a:ext uri="{9D8B030D-6E8A-4147-A177-3AD203B41FA5}">
                      <a16:colId xmlns:a16="http://schemas.microsoft.com/office/drawing/2014/main" val="252869647"/>
                    </a:ext>
                  </a:extLst>
                </a:gridCol>
                <a:gridCol w="2239107">
                  <a:extLst>
                    <a:ext uri="{9D8B030D-6E8A-4147-A177-3AD203B41FA5}">
                      <a16:colId xmlns:a16="http://schemas.microsoft.com/office/drawing/2014/main" val="4153529982"/>
                    </a:ext>
                  </a:extLst>
                </a:gridCol>
              </a:tblGrid>
              <a:tr h="599125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(Natural Hazards)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(UK Landscapes – Coasts and Rivers)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(Ecosystems)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(Urban Environments)</a:t>
                      </a:r>
                    </a:p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GEOGRAPHY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(Changing Economic World)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173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Natural Disasters Book for Kids by Medina Creative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Can We Protect People From Natural Disasters? By Catherine Chambers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Ghosts of the Tsunami: Death and Life in Japan by Richard Lloyed Parry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Volcano, Montserrat and Me: Twenty years with an active volcano by Lally Brown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Cure for Catastrophe: How We Can Stop Manufacturing Natural Disasters by Robert Muir-Wood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Weather Experiment: The Pioneers who Sought to see the Future by Peter Moore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When the Rivers Run Dry, Fully Revised and Updated Edition: Water-The Defining Crisis of the Twenty-First Century by Fred Pearce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Making Of The British Landscape: From the Ice Age to the Present by Nicholas Crane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Coastlines: The Story of Our Shore by Patrick Barkham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Book of Tides by William Thomson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Is a River Alive? By Robert McFarlane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This is Planet Earth: Your ultimate guide to the world we call home (New Scientist Instant Expert)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Letters to the Earth: Writing to a Planet in Crisis by Jackie Morris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Incredible Ecosystems of Planet Earth by Rachel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Ignotofsky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Habitats of the World: A Breathtaking Visual Journey Through Earth's Incredible Ecosystems by DK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Great Kapok Tree by              Lynne Cherry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We Are Displaced: My Journey and Stories from Refugee Girls Around the World by Malala Yousafzai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Children and their Urban Environment: Changing Worlds by Claire Freeman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Happy City: Transforming Our Lives Through Urban Design by Charles Montgomery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Behind the Beautiful Forevers: Life, Death, and Hope in a Mumbai Undercity by Katherine Boo</a:t>
                      </a: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 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</a:rPr>
                        <a:t>Favela: Four Decades of Living on the Edge in Rio de Janeiro by Janice Perlman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Bottom Billion: Why the Poorest Countries are Failing and What Can Be Done About It by Paul Collier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Almighty Dollar: Follow the Incredible Journey of a Single Dollar to See How the Global Economy Really Works by Dharshini David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Fighting the Banana Wars and Other Fairtrade Battles by Harriet Lamb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Brewing Justice: Fair Trade Coffee, Sustainability, and Survival by Daniel Jaffee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Overbooked: The Exploding Business of Travel and Tourism by Elizabeth Becker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Ecotourism and Sustainable Development: Who Owns Paradise? By Martha Honey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520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2B94F-9E3A-665C-D68B-929A1325B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B4A2A164-0967-9FE2-C115-C06BDB1FC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26360B2-0F4B-6F86-DB56-E20D9D5DE5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095943"/>
              </p:ext>
            </p:extLst>
          </p:nvPr>
        </p:nvGraphicFramePr>
        <p:xfrm>
          <a:off x="469900" y="358888"/>
          <a:ext cx="11252200" cy="6382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440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4005056523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62181649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2343082364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1146081474"/>
                    </a:ext>
                  </a:extLst>
                </a:gridCol>
              </a:tblGrid>
              <a:tr h="62719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MATHS</a:t>
                      </a:r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(Medicine through time)</a:t>
                      </a:r>
                      <a:endParaRPr lang="en-GB" sz="8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(American West)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</a:p>
                    <a:p>
                      <a:pPr algn="ctr"/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(Early Elizabethan England)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HISTORY</a:t>
                      </a:r>
                      <a:r>
                        <a:rPr lang="en-GB" sz="10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(USA Civil Rights)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56711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Music of the Primes – Marcus du </a:t>
                      </a:r>
                      <a:r>
                        <a:rPr lang="en-GB" sz="1200" dirty="0" err="1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Sautoy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Journey Through Genius: The Great Theorems of Mathematics by William Dunham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Mathematical Universe: Alphabetical Journey through the great proofs, problems and personalities – William Dunham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Code Book – Simon Singh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Liar Paradox and the Towers of Hanoi: 10 Greatest Math Puzzles of All Time – Marcel Danesi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The Number Mysteries – </a:t>
                      </a: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r>
                        <a:rPr lang="en-GB" sz="1200" dirty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Marcus du </a:t>
                      </a:r>
                      <a:r>
                        <a:rPr lang="en-GB" sz="1200" dirty="0" err="1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Sautoy</a:t>
                      </a: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Sawbones by Catherine Johnson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Fleshmarket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by Nicola Morgan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Midwife’s Apprentice by Karen Cushman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Butchering Art by Lindsey Fitzharris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No Place for Ladies by Helen Rappaport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Rose of Sebastopol by Katherine McMahon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Crow Mountain by Lucy Inglis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Call of the Wild by Jack London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Stop the train by Geraldine McCaughrean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Sarah, plain and tall by Patricia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McClachlan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Bury my heart at wounded Knee by Dee Brown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Spy For The Queen Of Scots, Theresa Breslin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VIII , H.M Castor.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Treason, Berlie Doherty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Raven Queen, Pauline Francis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Last Tudor, Philippa Gregory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Constant Princess, Philippa Gregory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Ring Of Roses, Mary Hooper</a:t>
                      </a: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At The Sign of The Sugared Plum, Mary Hooper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Devil And His Boy, Anthony Horowitz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Montacute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House, Lucy Jago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My Friend Walter, Michael Morpurgo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Ann Boleyn And Me: Diary of Elinor </a:t>
                      </a:r>
                      <a:r>
                        <a:rPr lang="en-GB" sz="1200" kern="10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Valgan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, Alison Prince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Innocent Traitor, Alison Weir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life of Frederick Douglass by Frederick Douglass - Context for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Autobiography of Martin Luther King Jr. -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Lies we tell ourselves by Robin Talley – Civil Rights Movement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kern="100" dirty="0">
                          <a:effectLst/>
                          <a:highlight>
                            <a:srgbClr val="FFFF00"/>
                          </a:highlight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Autobiography of Malcolm X - Civil Rights Movement</a:t>
                      </a: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Help by Kathryn Stockett – Civil Rights Movement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</a:rPr>
                        <a:t>The Lions of Little Rock by Kristin Levine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100C3C8-BD46-B80B-FCF8-8A980E4C75FF}"/>
              </a:ext>
            </a:extLst>
          </p:cNvPr>
          <p:cNvSpPr txBox="1"/>
          <p:nvPr/>
        </p:nvSpPr>
        <p:spPr>
          <a:xfrm>
            <a:off x="2744177" y="6068225"/>
            <a:ext cx="447908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highlight>
                  <a:srgbClr val="FFFF00"/>
                </a:highlight>
              </a:rPr>
              <a:t>TEXTS HIGHLIGHTED IN YELLOW ARE AVAILABLE TO BORROW FROM OUR SCHOOL LIBRARY</a:t>
            </a:r>
          </a:p>
        </p:txBody>
      </p:sp>
    </p:spTree>
    <p:extLst>
      <p:ext uri="{BB962C8B-B14F-4D97-AF65-F5344CB8AC3E}">
        <p14:creationId xmlns:p14="http://schemas.microsoft.com/office/powerpoint/2010/main" val="394817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7454F6-A8D2-B1AD-703E-F299F721A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 descr="A white rectangular frame with blue and purple border&#10;&#10;Description automatically generated">
            <a:extLst>
              <a:ext uri="{FF2B5EF4-FFF2-40B4-BE49-F238E27FC236}">
                <a16:creationId xmlns:a16="http://schemas.microsoft.com/office/drawing/2014/main" id="{C7242854-CC15-1F9F-5A26-7A020F3E4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77870C3-E26A-EDF2-C4DB-B850011F3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632408"/>
              </p:ext>
            </p:extLst>
          </p:nvPr>
        </p:nvGraphicFramePr>
        <p:xfrm>
          <a:off x="469900" y="358888"/>
          <a:ext cx="6751320" cy="6237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0440">
                  <a:extLst>
                    <a:ext uri="{9D8B030D-6E8A-4147-A177-3AD203B41FA5}">
                      <a16:colId xmlns:a16="http://schemas.microsoft.com/office/drawing/2014/main" val="2571902686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4005056523"/>
                    </a:ext>
                  </a:extLst>
                </a:gridCol>
                <a:gridCol w="2250440">
                  <a:extLst>
                    <a:ext uri="{9D8B030D-6E8A-4147-A177-3AD203B41FA5}">
                      <a16:colId xmlns:a16="http://schemas.microsoft.com/office/drawing/2014/main" val="621816496"/>
                    </a:ext>
                  </a:extLst>
                </a:gridCol>
              </a:tblGrid>
              <a:tr h="627193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GCSE COMPUTER SCIENCE</a:t>
                      </a:r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BTEC HEALTH &amp; SOCIAL CARE</a:t>
                      </a:r>
                      <a:endParaRPr lang="en-GB" sz="8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CREATIVE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iMEDIA</a:t>
                      </a:r>
                      <a:endParaRPr lang="en-GB" sz="1400" dirty="0">
                        <a:solidFill>
                          <a:schemeClr val="tx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164269"/>
                  </a:ext>
                </a:extLst>
              </a:tr>
              <a:tr h="556711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  <a:hlinkClick r:id="rId3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4"/>
                        </a:rPr>
                        <a:t>Download Computer Science Reading List Here</a:t>
                      </a:r>
                      <a:endParaRPr lang="en-GB" sz="1200" b="1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Tx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  <a:p>
                      <a:pPr marL="0" lvl="0" indent="0" algn="ctr">
                        <a:lnSpc>
                          <a:spcPct val="115000"/>
                        </a:lnSpc>
                        <a:buFont typeface="+mj-lt"/>
                        <a:buNone/>
                      </a:pPr>
                      <a:endParaRPr lang="en-GB" sz="12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GB" sz="1200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1" kern="10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3"/>
                        </a:rPr>
                        <a:t>Download Health &amp; Social Reading List Here</a:t>
                      </a:r>
                      <a:endParaRPr lang="en-GB" sz="1200" b="1" kern="10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5"/>
                        </a:rPr>
                        <a:t>BBC Bitesize - Media Sectors and Products</a:t>
                      </a:r>
                      <a:endParaRPr lang="en-GB" sz="1200" b="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6"/>
                        </a:rPr>
                        <a:t>Creative </a:t>
                      </a:r>
                      <a:r>
                        <a:rPr lang="en-GB" sz="1200" b="0" dirty="0" err="1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6"/>
                        </a:rPr>
                        <a:t>Bloq</a:t>
                      </a: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6"/>
                        </a:rPr>
                        <a:t> - What is Visual Identity?</a:t>
                      </a:r>
                      <a:endParaRPr lang="en-GB" sz="1200" b="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7"/>
                        </a:rPr>
                        <a:t>Canva Design School - Elements of Design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8"/>
                        </a:rPr>
                        <a:t>Adobe - Graphic Design Basics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9"/>
                        </a:rPr>
                        <a:t>BBC Bitesize - Understanding Your Audience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10"/>
                        </a:rPr>
                        <a:t>Tuts+ - Visual Hierarchy in Design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kern="1200" dirty="0">
                          <a:solidFill>
                            <a:schemeClr val="dk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+mn-cs"/>
                          <a:hlinkClick r:id="rId11"/>
                        </a:rPr>
                        <a:t>Media College - Media Codes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+mn-cs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12"/>
                        </a:rPr>
                        <a:t>OCR Resources - R094 Digital Graphics Guide </a:t>
                      </a:r>
                      <a:endParaRPr lang="en-GB" sz="1200" b="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13"/>
                        </a:rPr>
                        <a:t>Logo Design Love - Case Studies</a:t>
                      </a:r>
                      <a:endParaRPr lang="en-GB" sz="1200" b="0" dirty="0"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b="0" dirty="0"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Times New Roman" panose="02020603050405020304" pitchFamily="18" charset="0"/>
                          <a:hlinkClick r:id="rId14"/>
                        </a:rPr>
                        <a:t>Smashing Magazine - Designing for User Engagement</a:t>
                      </a:r>
                      <a:endParaRPr lang="en-GB" sz="1200" b="0" kern="1200" dirty="0">
                        <a:solidFill>
                          <a:schemeClr val="dk1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1288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1374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6" descr="A blue and white wavy background&#10;&#10;Description automatically generated with medium confidence">
            <a:extLst>
              <a:ext uri="{FF2B5EF4-FFF2-40B4-BE49-F238E27FC236}">
                <a16:creationId xmlns:a16="http://schemas.microsoft.com/office/drawing/2014/main" id="{3FCC27F1-BFCE-258A-EA72-57F753A1A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93800"/>
            <a:ext cx="121920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2">
            <a:extLst>
              <a:ext uri="{FF2B5EF4-FFF2-40B4-BE49-F238E27FC236}">
                <a16:creationId xmlns:a16="http://schemas.microsoft.com/office/drawing/2014/main" id="{6D26B8C8-0D2C-E724-36B8-14F87BEB7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308" y="261938"/>
            <a:ext cx="1419225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4">
            <a:extLst>
              <a:ext uri="{FF2B5EF4-FFF2-40B4-BE49-F238E27FC236}">
                <a16:creationId xmlns:a16="http://schemas.microsoft.com/office/drawing/2014/main" id="{B081D582-C7D0-1069-88DC-BA051E41C9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5525" y="5664200"/>
            <a:ext cx="2520950" cy="931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641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1290</Words>
  <Application>Microsoft Office PowerPoint</Application>
  <PresentationFormat>Widescreen</PresentationFormat>
  <Paragraphs>229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James Calvert Spence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Brown</dc:creator>
  <cp:lastModifiedBy>Lindsey Edwards</cp:lastModifiedBy>
  <cp:revision>7</cp:revision>
  <dcterms:created xsi:type="dcterms:W3CDTF">2025-01-20T13:37:32Z</dcterms:created>
  <dcterms:modified xsi:type="dcterms:W3CDTF">2025-10-03T12:48:59Z</dcterms:modified>
</cp:coreProperties>
</file>